
<file path=[Content_Types].xml><?xml version="1.0" encoding="utf-8"?>
<Types xmlns="http://schemas.openxmlformats.org/package/2006/content-types">
  <Default Extension="png" ContentType="image/png"/>
  <Default Extension="tmp" ContentType="image/png"/>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19.xml" ContentType="application/vnd.openxmlformats-officedocument.presentationml.notesSlide+xml"/>
  <Override PartName="/ppt/charts/chart3.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52"/>
  </p:notesMasterIdLst>
  <p:sldIdLst>
    <p:sldId id="385" r:id="rId3"/>
    <p:sldId id="323" r:id="rId4"/>
    <p:sldId id="383" r:id="rId5"/>
    <p:sldId id="377" r:id="rId6"/>
    <p:sldId id="378" r:id="rId7"/>
    <p:sldId id="384" r:id="rId8"/>
    <p:sldId id="324" r:id="rId9"/>
    <p:sldId id="312" r:id="rId10"/>
    <p:sldId id="296" r:id="rId11"/>
    <p:sldId id="256" r:id="rId12"/>
    <p:sldId id="282" r:id="rId13"/>
    <p:sldId id="285" r:id="rId14"/>
    <p:sldId id="314" r:id="rId15"/>
    <p:sldId id="289" r:id="rId16"/>
    <p:sldId id="315" r:id="rId17"/>
    <p:sldId id="316" r:id="rId18"/>
    <p:sldId id="286" r:id="rId19"/>
    <p:sldId id="372" r:id="rId20"/>
    <p:sldId id="297" r:id="rId21"/>
    <p:sldId id="268" r:id="rId22"/>
    <p:sldId id="328" r:id="rId23"/>
    <p:sldId id="270" r:id="rId24"/>
    <p:sldId id="293" r:id="rId25"/>
    <p:sldId id="298" r:id="rId26"/>
    <p:sldId id="327" r:id="rId27"/>
    <p:sldId id="300" r:id="rId28"/>
    <p:sldId id="301" r:id="rId29"/>
    <p:sldId id="347" r:id="rId30"/>
    <p:sldId id="302" r:id="rId31"/>
    <p:sldId id="303" r:id="rId32"/>
    <p:sldId id="304" r:id="rId33"/>
    <p:sldId id="273" r:id="rId34"/>
    <p:sldId id="274" r:id="rId35"/>
    <p:sldId id="306" r:id="rId36"/>
    <p:sldId id="307" r:id="rId37"/>
    <p:sldId id="308" r:id="rId38"/>
    <p:sldId id="275" r:id="rId39"/>
    <p:sldId id="351" r:id="rId40"/>
    <p:sldId id="362" r:id="rId41"/>
    <p:sldId id="365" r:id="rId42"/>
    <p:sldId id="366" r:id="rId43"/>
    <p:sldId id="367" r:id="rId44"/>
    <p:sldId id="373" r:id="rId45"/>
    <p:sldId id="374" r:id="rId46"/>
    <p:sldId id="375" r:id="rId47"/>
    <p:sldId id="381" r:id="rId48"/>
    <p:sldId id="382" r:id="rId49"/>
    <p:sldId id="313" r:id="rId50"/>
    <p:sldId id="259"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22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85083" autoAdjust="0"/>
  </p:normalViewPr>
  <p:slideViewPr>
    <p:cSldViewPr snapToGrid="0">
      <p:cViewPr varScale="1">
        <p:scale>
          <a:sx n="75" d="100"/>
          <a:sy n="75" d="100"/>
        </p:scale>
        <p:origin x="99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MED-DATA\DATA\EPI\SHARED\HCOR\UNIVERSAL%20GLOVE%20AND%20GOWN\ACTION%20universal%20glove%20and%20gown\implementation\sub-projects\CHG%20BATHING\modified%20graph%205-7-14.xls" TargetMode="External"/><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Intervention</c:v>
                </c:pt>
              </c:strCache>
            </c:strRef>
          </c:tx>
          <c:invertIfNegative val="0"/>
          <c:dLbls>
            <c:numFmt formatCode="0.0%" sourceLinked="0"/>
            <c:spPr>
              <a:noFill/>
              <a:ln>
                <a:noFill/>
              </a:ln>
              <a:effectLst/>
            </c:spPr>
            <c:txPr>
              <a:bodyPr/>
              <a:lstStyle/>
              <a:p>
                <a:pPr>
                  <a:defRPr sz="20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Sheet1!$A$2:$A$3</c:f>
              <c:strCache>
                <c:ptCount val="2"/>
                <c:pt idx="0">
                  <c:v>Hand hygiene entry (p=0.42)</c:v>
                </c:pt>
                <c:pt idx="1">
                  <c:v>Hand hygiene exit (p=.02)</c:v>
                </c:pt>
              </c:strCache>
            </c:strRef>
          </c:cat>
          <c:val>
            <c:numRef>
              <c:f>Sheet1!$B$2:$B$3</c:f>
              <c:numCache>
                <c:formatCode>0.00%</c:formatCode>
                <c:ptCount val="2"/>
                <c:pt idx="0">
                  <c:v>0.56089999999999995</c:v>
                </c:pt>
                <c:pt idx="1">
                  <c:v>0.78290000000000004</c:v>
                </c:pt>
              </c:numCache>
            </c:numRef>
          </c:val>
          <c:extLst xmlns:c16r2="http://schemas.microsoft.com/office/drawing/2015/06/chart">
            <c:ext xmlns:c16="http://schemas.microsoft.com/office/drawing/2014/chart" uri="{C3380CC4-5D6E-409C-BE32-E72D297353CC}">
              <c16:uniqueId val="{00000000-3F1D-40E2-A2DD-E764027F8EB5}"/>
            </c:ext>
          </c:extLst>
        </c:ser>
        <c:ser>
          <c:idx val="1"/>
          <c:order val="1"/>
          <c:tx>
            <c:strRef>
              <c:f>Sheet1!$C$1</c:f>
              <c:strCache>
                <c:ptCount val="1"/>
                <c:pt idx="0">
                  <c:v>Control</c:v>
                </c:pt>
              </c:strCache>
            </c:strRef>
          </c:tx>
          <c:invertIfNegative val="0"/>
          <c:dLbls>
            <c:numFmt formatCode="0.0%" sourceLinked="0"/>
            <c:spPr>
              <a:noFill/>
              <a:ln>
                <a:noFill/>
              </a:ln>
              <a:effectLst/>
            </c:spPr>
            <c:txPr>
              <a:bodyPr/>
              <a:lstStyle/>
              <a:p>
                <a:pPr>
                  <a:defRPr sz="20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Sheet1!$A$2:$A$3</c:f>
              <c:strCache>
                <c:ptCount val="2"/>
                <c:pt idx="0">
                  <c:v>Hand hygiene entry (p=0.42)</c:v>
                </c:pt>
                <c:pt idx="1">
                  <c:v>Hand hygiene exit (p=.02)</c:v>
                </c:pt>
              </c:strCache>
            </c:strRef>
          </c:cat>
          <c:val>
            <c:numRef>
              <c:f>Sheet1!$C$2:$C$3</c:f>
              <c:numCache>
                <c:formatCode>0.00%</c:formatCode>
                <c:ptCount val="2"/>
                <c:pt idx="0">
                  <c:v>0.502</c:v>
                </c:pt>
                <c:pt idx="1">
                  <c:v>0.62909999999999999</c:v>
                </c:pt>
              </c:numCache>
            </c:numRef>
          </c:val>
          <c:extLst xmlns:c16r2="http://schemas.microsoft.com/office/drawing/2015/06/chart">
            <c:ext xmlns:c16="http://schemas.microsoft.com/office/drawing/2014/chart" uri="{C3380CC4-5D6E-409C-BE32-E72D297353CC}">
              <c16:uniqueId val="{00000001-3F1D-40E2-A2DD-E764027F8EB5}"/>
            </c:ext>
          </c:extLst>
        </c:ser>
        <c:dLbls>
          <c:showLegendKey val="0"/>
          <c:showVal val="0"/>
          <c:showCatName val="0"/>
          <c:showSerName val="0"/>
          <c:showPercent val="0"/>
          <c:showBubbleSize val="0"/>
        </c:dLbls>
        <c:gapWidth val="50"/>
        <c:overlap val="-10"/>
        <c:axId val="448335848"/>
        <c:axId val="448333888"/>
      </c:barChart>
      <c:catAx>
        <c:axId val="448335848"/>
        <c:scaling>
          <c:orientation val="minMax"/>
        </c:scaling>
        <c:delete val="0"/>
        <c:axPos val="b"/>
        <c:numFmt formatCode="General" sourceLinked="0"/>
        <c:majorTickMark val="out"/>
        <c:minorTickMark val="none"/>
        <c:tickLblPos val="nextTo"/>
        <c:crossAx val="448333888"/>
        <c:crosses val="autoZero"/>
        <c:auto val="1"/>
        <c:lblAlgn val="ctr"/>
        <c:lblOffset val="100"/>
        <c:noMultiLvlLbl val="0"/>
      </c:catAx>
      <c:valAx>
        <c:axId val="448333888"/>
        <c:scaling>
          <c:orientation val="minMax"/>
          <c:max val="1"/>
        </c:scaling>
        <c:delete val="0"/>
        <c:axPos val="l"/>
        <c:numFmt formatCode="0%" sourceLinked="0"/>
        <c:majorTickMark val="out"/>
        <c:minorTickMark val="none"/>
        <c:tickLblPos val="nextTo"/>
        <c:txPr>
          <a:bodyPr/>
          <a:lstStyle/>
          <a:p>
            <a:pPr>
              <a:defRPr sz="2000"/>
            </a:pPr>
            <a:endParaRPr lang="en-US"/>
          </a:p>
        </c:txPr>
        <c:crossAx val="448335848"/>
        <c:crosses val="autoZero"/>
        <c:crossBetween val="between"/>
        <c:majorUnit val="0.5"/>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[1]mrsa_CHG.Bathing_analysis!$C$27</c:f>
              <c:strCache>
                <c:ptCount val="1"/>
                <c:pt idx="0">
                  <c:v>Baseline</c:v>
                </c:pt>
              </c:strCache>
            </c:strRef>
          </c:tx>
          <c:spPr>
            <a:solidFill>
              <a:schemeClr val="bg1">
                <a:lumMod val="75000"/>
              </a:schemeClr>
            </a:solidFill>
            <a:ln>
              <a:solidFill>
                <a:schemeClr val="tx1"/>
              </a:solidFill>
            </a:ln>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[1]mrsa_CHG.Bathing_analysis!$B$28:$B$31</c:f>
              <c:strCache>
                <c:ptCount val="4"/>
                <c:pt idx="0">
                  <c:v>Universal Glove and Gown + Bathing (n=7)</c:v>
                </c:pt>
                <c:pt idx="1">
                  <c:v>Universal Glove + Gown, no Bathing (n=3)</c:v>
                </c:pt>
                <c:pt idx="2">
                  <c:v>Control + Bathing (n=5)</c:v>
                </c:pt>
                <c:pt idx="3">
                  <c:v>Control, no Bathing (n=5)</c:v>
                </c:pt>
              </c:strCache>
            </c:strRef>
          </c:cat>
          <c:val>
            <c:numRef>
              <c:f>[1]mrsa_CHG.Bathing_analysis!$C$28:$C$31</c:f>
              <c:numCache>
                <c:formatCode>General</c:formatCode>
                <c:ptCount val="4"/>
                <c:pt idx="0">
                  <c:v>11.45</c:v>
                </c:pt>
                <c:pt idx="1">
                  <c:v>6.19</c:v>
                </c:pt>
                <c:pt idx="2">
                  <c:v>9.48</c:v>
                </c:pt>
                <c:pt idx="3">
                  <c:v>4.71</c:v>
                </c:pt>
              </c:numCache>
            </c:numRef>
          </c:val>
          <c:extLst xmlns:c16r2="http://schemas.microsoft.com/office/drawing/2015/06/chart">
            <c:ext xmlns:c16="http://schemas.microsoft.com/office/drawing/2014/chart" uri="{C3380CC4-5D6E-409C-BE32-E72D297353CC}">
              <c16:uniqueId val="{00000000-F579-40E6-BC5A-4F5CEB4CDBBC}"/>
            </c:ext>
          </c:extLst>
        </c:ser>
        <c:ser>
          <c:idx val="1"/>
          <c:order val="1"/>
          <c:tx>
            <c:strRef>
              <c:f>[1]mrsa_CHG.Bathing_analysis!$D$27</c:f>
              <c:strCache>
                <c:ptCount val="1"/>
                <c:pt idx="0">
                  <c:v>Study Period</c:v>
                </c:pt>
              </c:strCache>
            </c:strRef>
          </c:tx>
          <c:spPr>
            <a:solidFill>
              <a:schemeClr val="tx1"/>
            </a:solidFill>
            <a:ln>
              <a:solidFill>
                <a:schemeClr val="tx1"/>
              </a:solidFill>
            </a:ln>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[1]mrsa_CHG.Bathing_analysis!$B$28:$B$31</c:f>
              <c:strCache>
                <c:ptCount val="4"/>
                <c:pt idx="0">
                  <c:v>Universal Glove and Gown + Bathing (n=7)</c:v>
                </c:pt>
                <c:pt idx="1">
                  <c:v>Universal Glove + Gown, no Bathing (n=3)</c:v>
                </c:pt>
                <c:pt idx="2">
                  <c:v>Control + Bathing (n=5)</c:v>
                </c:pt>
                <c:pt idx="3">
                  <c:v>Control, no Bathing (n=5)</c:v>
                </c:pt>
              </c:strCache>
            </c:strRef>
          </c:cat>
          <c:val>
            <c:numRef>
              <c:f>[1]mrsa_CHG.Bathing_analysis!$D$28:$D$31</c:f>
              <c:numCache>
                <c:formatCode>General</c:formatCode>
                <c:ptCount val="4"/>
                <c:pt idx="0">
                  <c:v>6.64</c:v>
                </c:pt>
                <c:pt idx="1">
                  <c:v>5.87</c:v>
                </c:pt>
                <c:pt idx="2">
                  <c:v>8.2899999999999991</c:v>
                </c:pt>
                <c:pt idx="3">
                  <c:v>4.76</c:v>
                </c:pt>
              </c:numCache>
            </c:numRef>
          </c:val>
          <c:extLst xmlns:c16r2="http://schemas.microsoft.com/office/drawing/2015/06/chart">
            <c:ext xmlns:c16="http://schemas.microsoft.com/office/drawing/2014/chart" uri="{C3380CC4-5D6E-409C-BE32-E72D297353CC}">
              <c16:uniqueId val="{00000001-F579-40E6-BC5A-4F5CEB4CDBBC}"/>
            </c:ext>
          </c:extLst>
        </c:ser>
        <c:dLbls>
          <c:showLegendKey val="0"/>
          <c:showVal val="0"/>
          <c:showCatName val="0"/>
          <c:showSerName val="0"/>
          <c:showPercent val="0"/>
          <c:showBubbleSize val="0"/>
        </c:dLbls>
        <c:gapWidth val="150"/>
        <c:axId val="448330360"/>
        <c:axId val="448334672"/>
      </c:barChart>
      <c:catAx>
        <c:axId val="448330360"/>
        <c:scaling>
          <c:orientation val="minMax"/>
        </c:scaling>
        <c:delete val="0"/>
        <c:axPos val="b"/>
        <c:numFmt formatCode="General" sourceLinked="1"/>
        <c:majorTickMark val="out"/>
        <c:minorTickMark val="none"/>
        <c:tickLblPos val="nextTo"/>
        <c:crossAx val="448334672"/>
        <c:crosses val="autoZero"/>
        <c:auto val="1"/>
        <c:lblAlgn val="ctr"/>
        <c:lblOffset val="100"/>
        <c:noMultiLvlLbl val="0"/>
      </c:catAx>
      <c:valAx>
        <c:axId val="448334672"/>
        <c:scaling>
          <c:orientation val="minMax"/>
        </c:scaling>
        <c:delete val="1"/>
        <c:axPos val="l"/>
        <c:title>
          <c:tx>
            <c:rich>
              <a:bodyPr rot="-5400000" vert="horz"/>
              <a:lstStyle/>
              <a:p>
                <a:pPr>
                  <a:defRPr/>
                </a:pPr>
                <a:r>
                  <a:rPr lang="en-US"/>
                  <a:t>MRSA Acquisitions per 1000 patient days</a:t>
                </a:r>
              </a:p>
            </c:rich>
          </c:tx>
          <c:overlay val="0"/>
        </c:title>
        <c:numFmt formatCode="General" sourceLinked="1"/>
        <c:majorTickMark val="out"/>
        <c:minorTickMark val="none"/>
        <c:tickLblPos val="nextTo"/>
        <c:crossAx val="448330360"/>
        <c:crosses val="autoZero"/>
        <c:crossBetween val="between"/>
      </c:valAx>
    </c:plotArea>
    <c:legend>
      <c:legendPos val="b"/>
      <c:overlay val="0"/>
    </c:legend>
    <c:plotVisOnly val="1"/>
    <c:dispBlanksAs val="gap"/>
    <c:showDLblsOverMax val="0"/>
  </c:chart>
  <c:txPr>
    <a:bodyPr/>
    <a:lstStyle/>
    <a:p>
      <a:pPr>
        <a:defRPr>
          <a:latin typeface="Arial" panose="020B0604020202020204" pitchFamily="34" charset="0"/>
          <a:cs typeface="Arial" panose="020B0604020202020204" pitchFamily="34" charset="0"/>
        </a:defRPr>
      </a:pPr>
      <a:endParaRPr lang="en-US"/>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Intervention</c:v>
                </c:pt>
              </c:strCache>
            </c:strRef>
          </c:tx>
          <c:invertIfNegative val="0"/>
          <c:dLbls>
            <c:spPr>
              <a:noFill/>
              <a:ln>
                <a:noFill/>
              </a:ln>
              <a:effectLst/>
            </c:spPr>
            <c:txPr>
              <a:bodyPr/>
              <a:lstStyle/>
              <a:p>
                <a:pPr>
                  <a:defRPr sz="28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c:f>
              <c:strCache>
                <c:ptCount val="1"/>
                <c:pt idx="0">
                  <c:v>Average HCW visits per hour (p=.02)</c:v>
                </c:pt>
              </c:strCache>
            </c:strRef>
          </c:cat>
          <c:val>
            <c:numRef>
              <c:f>Sheet1!$B$2</c:f>
              <c:numCache>
                <c:formatCode>General</c:formatCode>
                <c:ptCount val="1"/>
                <c:pt idx="0">
                  <c:v>4.28</c:v>
                </c:pt>
              </c:numCache>
            </c:numRef>
          </c:val>
          <c:extLst xmlns:c16r2="http://schemas.microsoft.com/office/drawing/2015/06/chart">
            <c:ext xmlns:c16="http://schemas.microsoft.com/office/drawing/2014/chart" uri="{C3380CC4-5D6E-409C-BE32-E72D297353CC}">
              <c16:uniqueId val="{00000000-E8CA-43DC-9AD6-42514375DF92}"/>
            </c:ext>
          </c:extLst>
        </c:ser>
        <c:ser>
          <c:idx val="1"/>
          <c:order val="1"/>
          <c:tx>
            <c:strRef>
              <c:f>Sheet1!$C$1</c:f>
              <c:strCache>
                <c:ptCount val="1"/>
                <c:pt idx="0">
                  <c:v>Control</c:v>
                </c:pt>
              </c:strCache>
            </c:strRef>
          </c:tx>
          <c:invertIfNegative val="0"/>
          <c:dLbls>
            <c:spPr>
              <a:noFill/>
              <a:ln>
                <a:noFill/>
              </a:ln>
              <a:effectLst/>
            </c:spPr>
            <c:txPr>
              <a:bodyPr/>
              <a:lstStyle/>
              <a:p>
                <a:pPr>
                  <a:defRPr sz="2800"/>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c:f>
              <c:strCache>
                <c:ptCount val="1"/>
                <c:pt idx="0">
                  <c:v>Average HCW visits per hour (p=.02)</c:v>
                </c:pt>
              </c:strCache>
            </c:strRef>
          </c:cat>
          <c:val>
            <c:numRef>
              <c:f>Sheet1!$C$2</c:f>
              <c:numCache>
                <c:formatCode>General</c:formatCode>
                <c:ptCount val="1"/>
                <c:pt idx="0">
                  <c:v>5.24</c:v>
                </c:pt>
              </c:numCache>
            </c:numRef>
          </c:val>
          <c:extLst xmlns:c16r2="http://schemas.microsoft.com/office/drawing/2015/06/chart">
            <c:ext xmlns:c16="http://schemas.microsoft.com/office/drawing/2014/chart" uri="{C3380CC4-5D6E-409C-BE32-E72D297353CC}">
              <c16:uniqueId val="{00000001-E8CA-43DC-9AD6-42514375DF92}"/>
            </c:ext>
          </c:extLst>
        </c:ser>
        <c:dLbls>
          <c:showLegendKey val="0"/>
          <c:showVal val="0"/>
          <c:showCatName val="0"/>
          <c:showSerName val="0"/>
          <c:showPercent val="0"/>
          <c:showBubbleSize val="0"/>
        </c:dLbls>
        <c:gapWidth val="150"/>
        <c:overlap val="-50"/>
        <c:axId val="448331536"/>
        <c:axId val="448335456"/>
      </c:barChart>
      <c:catAx>
        <c:axId val="448331536"/>
        <c:scaling>
          <c:orientation val="minMax"/>
        </c:scaling>
        <c:delete val="0"/>
        <c:axPos val="b"/>
        <c:numFmt formatCode="General" sourceLinked="0"/>
        <c:majorTickMark val="out"/>
        <c:minorTickMark val="none"/>
        <c:tickLblPos val="nextTo"/>
        <c:crossAx val="448335456"/>
        <c:crosses val="autoZero"/>
        <c:auto val="1"/>
        <c:lblAlgn val="ctr"/>
        <c:lblOffset val="100"/>
        <c:noMultiLvlLbl val="0"/>
      </c:catAx>
      <c:valAx>
        <c:axId val="448335456"/>
        <c:scaling>
          <c:orientation val="minMax"/>
        </c:scaling>
        <c:delete val="1"/>
        <c:axPos val="l"/>
        <c:numFmt formatCode="General" sourceLinked="1"/>
        <c:majorTickMark val="out"/>
        <c:minorTickMark val="none"/>
        <c:tickLblPos val="nextTo"/>
        <c:crossAx val="448331536"/>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0.47796</cdr:x>
      <cdr:y>0.0631</cdr:y>
    </cdr:from>
    <cdr:to>
      <cdr:x>0.58334</cdr:x>
      <cdr:y>0.20824</cdr:y>
    </cdr:to>
    <cdr:sp macro="" textlink="">
      <cdr:nvSpPr>
        <cdr:cNvPr id="2" name="TextBox 1"/>
        <cdr:cNvSpPr txBox="1"/>
      </cdr:nvSpPr>
      <cdr:spPr>
        <a:xfrm xmlns:a="http://schemas.openxmlformats.org/drawingml/2006/main">
          <a:off x="4147500" y="3975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24358B-36B6-466B-9D7A-9F3638ABB49C}" type="datetimeFigureOut">
              <a:rPr lang="en-US" smtClean="0"/>
              <a:t>5/8/2019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481A0C-CE6D-45D0-82E6-B0ACC0F4D0B1}" type="slidenum">
              <a:rPr lang="en-US" smtClean="0"/>
              <a:t>‹#›</a:t>
            </a:fld>
            <a:endParaRPr lang="en-US"/>
          </a:p>
        </p:txBody>
      </p:sp>
    </p:spTree>
    <p:extLst>
      <p:ext uri="{BB962C8B-B14F-4D97-AF65-F5344CB8AC3E}">
        <p14:creationId xmlns:p14="http://schemas.microsoft.com/office/powerpoint/2010/main" val="3633034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Bullet 2 </a:t>
            </a:r>
            <a:r>
              <a:rPr lang="en-US" sz="1200" baseline="30000" dirty="0">
                <a:solidFill>
                  <a:schemeClr val="tx1"/>
                </a:solidFill>
              </a:rPr>
              <a:t>1</a:t>
            </a:r>
            <a:r>
              <a:rPr lang="en-US" sz="1200" dirty="0">
                <a:solidFill>
                  <a:schemeClr val="tx1"/>
                </a:solidFill>
              </a:rPr>
              <a:t>Treakle AM et al. AJIC 2009:101 </a:t>
            </a:r>
            <a:r>
              <a:rPr lang="en-US" sz="1200" baseline="30000" dirty="0">
                <a:solidFill>
                  <a:schemeClr val="tx1"/>
                </a:solidFill>
              </a:rPr>
              <a:t>2</a:t>
            </a:r>
            <a:r>
              <a:rPr lang="en-US" sz="1200" dirty="0">
                <a:solidFill>
                  <a:schemeClr val="tx1"/>
                </a:solidFill>
              </a:rPr>
              <a:t>Bearman GM et al. ICHE 2012:268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Bullet 3: </a:t>
            </a:r>
            <a:r>
              <a:rPr lang="en-US" sz="1200" dirty="0">
                <a:solidFill>
                  <a:schemeClr val="tx1"/>
                </a:solidFill>
              </a:rPr>
              <a:t>Snyder et al ICHE 2008; Morgan et al ICHE 2010/CCM 2012; Rock et al ICHE 2014 and Hayden MK et al., ICHE 2008:149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Bullet 4: </a:t>
            </a:r>
            <a:r>
              <a:rPr lang="en-US" sz="1200" dirty="0"/>
              <a:t>Harris et al., JAMA. 2013 Oct;310:1571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Bullet 5: </a:t>
            </a:r>
            <a:r>
              <a:rPr lang="en-US" sz="1200" dirty="0"/>
              <a:t>Day et al., Infection Control and Hospital Epidemiology 2013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People who argue for the removal of contact precautions argue that you just have to improve hand hygiene compliance and you won’t need contact precautions.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Mention that I have references for these if needed.</a:t>
            </a:r>
          </a:p>
        </p:txBody>
      </p:sp>
      <p:sp>
        <p:nvSpPr>
          <p:cNvPr id="4" name="Slide Number Placeholder 3"/>
          <p:cNvSpPr>
            <a:spLocks noGrp="1"/>
          </p:cNvSpPr>
          <p:nvPr>
            <p:ph type="sldNum" sz="quarter" idx="10"/>
          </p:nvPr>
        </p:nvSpPr>
        <p:spPr/>
        <p:txBody>
          <a:bodyPr/>
          <a:lstStyle/>
          <a:p>
            <a:fld id="{B6BD1C89-A017-4596-9E30-F9010071D1D1}" type="slidenum">
              <a:rPr lang="en-US" smtClean="0"/>
              <a:t>4</a:t>
            </a:fld>
            <a:endParaRPr lang="en-US"/>
          </a:p>
        </p:txBody>
      </p:sp>
    </p:spTree>
    <p:extLst>
      <p:ext uri="{BB962C8B-B14F-4D97-AF65-F5344CB8AC3E}">
        <p14:creationId xmlns:p14="http://schemas.microsoft.com/office/powerpoint/2010/main" val="2615549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My fellow speaker is going to try to convince you that contact precautions lead</a:t>
            </a:r>
            <a:r>
              <a:rPr lang="en-US" baseline="0" dirty="0"/>
              <a:t> to all of these adverse events.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D4BA52-0381-468B-BA95-15C7023EB49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948080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1371600" y="1143000"/>
            <a:ext cx="4114800" cy="3086100"/>
          </a:xfrm>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mention that they are going in more efficiently.  They are bundling interventions.  </a:t>
            </a:r>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7868" indent="-279949" eaLnBrk="0" hangingPunct="0">
              <a:defRPr>
                <a:solidFill>
                  <a:schemeClr val="tx1"/>
                </a:solidFill>
                <a:latin typeface="Arial" charset="0"/>
              </a:defRPr>
            </a:lvl2pPr>
            <a:lvl3pPr marL="1119797" indent="-223959" eaLnBrk="0" hangingPunct="0">
              <a:defRPr>
                <a:solidFill>
                  <a:schemeClr val="tx1"/>
                </a:solidFill>
                <a:latin typeface="Arial" charset="0"/>
              </a:defRPr>
            </a:lvl3pPr>
            <a:lvl4pPr marL="1567716" indent="-223959" eaLnBrk="0" hangingPunct="0">
              <a:defRPr>
                <a:solidFill>
                  <a:schemeClr val="tx1"/>
                </a:solidFill>
                <a:latin typeface="Arial" charset="0"/>
              </a:defRPr>
            </a:lvl4pPr>
            <a:lvl5pPr marL="2015635" indent="-223959" eaLnBrk="0" hangingPunct="0">
              <a:defRPr>
                <a:solidFill>
                  <a:schemeClr val="tx1"/>
                </a:solidFill>
                <a:latin typeface="Arial" charset="0"/>
              </a:defRPr>
            </a:lvl5pPr>
            <a:lvl6pPr marL="2463554" indent="-223959" eaLnBrk="0" fontAlgn="base" hangingPunct="0">
              <a:spcBef>
                <a:spcPct val="0"/>
              </a:spcBef>
              <a:spcAft>
                <a:spcPct val="0"/>
              </a:spcAft>
              <a:defRPr>
                <a:solidFill>
                  <a:schemeClr val="tx1"/>
                </a:solidFill>
                <a:latin typeface="Arial" charset="0"/>
              </a:defRPr>
            </a:lvl6pPr>
            <a:lvl7pPr marL="2911472" indent="-223959" eaLnBrk="0" fontAlgn="base" hangingPunct="0">
              <a:spcBef>
                <a:spcPct val="0"/>
              </a:spcBef>
              <a:spcAft>
                <a:spcPct val="0"/>
              </a:spcAft>
              <a:defRPr>
                <a:solidFill>
                  <a:schemeClr val="tx1"/>
                </a:solidFill>
                <a:latin typeface="Arial" charset="0"/>
              </a:defRPr>
            </a:lvl7pPr>
            <a:lvl8pPr marL="3359391" indent="-223959" eaLnBrk="0" fontAlgn="base" hangingPunct="0">
              <a:spcBef>
                <a:spcPct val="0"/>
              </a:spcBef>
              <a:spcAft>
                <a:spcPct val="0"/>
              </a:spcAft>
              <a:defRPr>
                <a:solidFill>
                  <a:schemeClr val="tx1"/>
                </a:solidFill>
                <a:latin typeface="Arial" charset="0"/>
              </a:defRPr>
            </a:lvl8pPr>
            <a:lvl9pPr marL="3807310" indent="-223959" eaLnBrk="0" fontAlgn="base" hangingPunct="0">
              <a:spcBef>
                <a:spcPct val="0"/>
              </a:spcBef>
              <a:spcAft>
                <a:spcPct val="0"/>
              </a:spcAft>
              <a:defRPr>
                <a:solidFill>
                  <a:schemeClr val="tx1"/>
                </a:solidFill>
                <a:latin typeface="Arial" charset="0"/>
              </a:defRPr>
            </a:lvl9pPr>
          </a:lstStyle>
          <a:p>
            <a:pPr marL="0" marR="0" lvl="0" indent="0" algn="r" defTabSz="914400" rtl="0" eaLnBrk="0" fontAlgn="auto" latinLnBrk="0" hangingPunct="0">
              <a:lnSpc>
                <a:spcPct val="100000"/>
              </a:lnSpc>
              <a:spcBef>
                <a:spcPts val="0"/>
              </a:spcBef>
              <a:spcAft>
                <a:spcPts val="0"/>
              </a:spcAft>
              <a:buClrTx/>
              <a:buSzTx/>
              <a:buFontTx/>
              <a:buNone/>
              <a:tabLst/>
              <a:defRPr/>
            </a:pPr>
            <a:fld id="{8F15075C-0BAA-45E1-8D04-CA09558B9347}"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auto" latinLnBrk="0" hangingPunct="0">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1804279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In this article in JAMA, </a:t>
            </a:r>
            <a:r>
              <a:rPr lang="en-US" dirty="0" err="1"/>
              <a:t>Detsky</a:t>
            </a:r>
            <a:r>
              <a:rPr lang="en-US" dirty="0"/>
              <a:t> and </a:t>
            </a:r>
            <a:r>
              <a:rPr lang="en-US" dirty="0" err="1"/>
              <a:t>Krumholtz</a:t>
            </a:r>
            <a:r>
              <a:rPr lang="en-US" dirty="0"/>
              <a:t> describe the </a:t>
            </a:r>
            <a:r>
              <a:rPr lang="en-US" dirty="0" err="1"/>
              <a:t>the</a:t>
            </a:r>
            <a:r>
              <a:rPr lang="en-US" dirty="0"/>
              <a:t> syndrome of trauma hospitalization that is similar</a:t>
            </a:r>
            <a:r>
              <a:rPr lang="en-US" baseline="0" dirty="0"/>
              <a:t> to post-traumatic stress disorder.  They suggest a multi-faceted intervention of which one component involves less disruptions:</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D4BA52-0381-468B-BA95-15C7023EB49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67593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This slide gets at the study that led to the momentum suggesting that contact precautions led to an increase in adverse events.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D4BA52-0381-468B-BA95-15C7023EB49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997967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D4BA52-0381-468B-BA95-15C7023EB49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478541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D4BA52-0381-468B-BA95-15C7023EB49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4785412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6ED8D6-0DD2-49AB-A5F5-74B1C29642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821584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solidFill>
                <a:srgbClr val="FFFF00"/>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6ED8D6-0DD2-49AB-A5F5-74B1C29642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420956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Around</a:t>
            </a:r>
            <a:r>
              <a:rPr lang="en-US" baseline="0" dirty="0"/>
              <a:t> the time that this study was published, people became aware of the robustness of CHG bathing.  So we decided to address whether the effect of universal glove and gown was present even among sites that performed CHG bathing.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6ED8D6-0DD2-49AB-A5F5-74B1C29642A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356558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618F4A-622C-422F-B232-C083611107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480103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Outline that for second bullet we will be dealing with issues related to anxiety, depression, frequency of visits, and most importantly the</a:t>
            </a:r>
            <a:r>
              <a:rPr lang="en-US" baseline="0" dirty="0"/>
              <a:t> issue related to adverse events.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D4BA52-0381-468B-BA95-15C7023EB49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042338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618F4A-622C-422F-B232-C083611107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091698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xfrm>
            <a:off x="1371600" y="1143000"/>
            <a:ext cx="4114800" cy="3086100"/>
          </a:xfrm>
          <a:ln/>
        </p:spPr>
      </p:sp>
      <p:sp>
        <p:nvSpPr>
          <p:cNvPr id="706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706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7868" indent="-279949" eaLnBrk="0" hangingPunct="0">
              <a:defRPr>
                <a:solidFill>
                  <a:schemeClr val="tx1"/>
                </a:solidFill>
                <a:latin typeface="Arial" charset="0"/>
              </a:defRPr>
            </a:lvl2pPr>
            <a:lvl3pPr marL="1119797" indent="-223959" eaLnBrk="0" hangingPunct="0">
              <a:defRPr>
                <a:solidFill>
                  <a:schemeClr val="tx1"/>
                </a:solidFill>
                <a:latin typeface="Arial" charset="0"/>
              </a:defRPr>
            </a:lvl3pPr>
            <a:lvl4pPr marL="1567716" indent="-223959" eaLnBrk="0" hangingPunct="0">
              <a:defRPr>
                <a:solidFill>
                  <a:schemeClr val="tx1"/>
                </a:solidFill>
                <a:latin typeface="Arial" charset="0"/>
              </a:defRPr>
            </a:lvl4pPr>
            <a:lvl5pPr marL="2015635" indent="-223959" eaLnBrk="0" hangingPunct="0">
              <a:defRPr>
                <a:solidFill>
                  <a:schemeClr val="tx1"/>
                </a:solidFill>
                <a:latin typeface="Arial" charset="0"/>
              </a:defRPr>
            </a:lvl5pPr>
            <a:lvl6pPr marL="2463554" indent="-223959" eaLnBrk="0" fontAlgn="base" hangingPunct="0">
              <a:spcBef>
                <a:spcPct val="0"/>
              </a:spcBef>
              <a:spcAft>
                <a:spcPct val="0"/>
              </a:spcAft>
              <a:defRPr>
                <a:solidFill>
                  <a:schemeClr val="tx1"/>
                </a:solidFill>
                <a:latin typeface="Arial" charset="0"/>
              </a:defRPr>
            </a:lvl6pPr>
            <a:lvl7pPr marL="2911472" indent="-223959" eaLnBrk="0" fontAlgn="base" hangingPunct="0">
              <a:spcBef>
                <a:spcPct val="0"/>
              </a:spcBef>
              <a:spcAft>
                <a:spcPct val="0"/>
              </a:spcAft>
              <a:defRPr>
                <a:solidFill>
                  <a:schemeClr val="tx1"/>
                </a:solidFill>
                <a:latin typeface="Arial" charset="0"/>
              </a:defRPr>
            </a:lvl7pPr>
            <a:lvl8pPr marL="3359391" indent="-223959" eaLnBrk="0" fontAlgn="base" hangingPunct="0">
              <a:spcBef>
                <a:spcPct val="0"/>
              </a:spcBef>
              <a:spcAft>
                <a:spcPct val="0"/>
              </a:spcAft>
              <a:defRPr>
                <a:solidFill>
                  <a:schemeClr val="tx1"/>
                </a:solidFill>
                <a:latin typeface="Arial" charset="0"/>
              </a:defRPr>
            </a:lvl8pPr>
            <a:lvl9pPr marL="3807310" indent="-223959" eaLnBrk="0" fontAlgn="base" hangingPunct="0">
              <a:spcBef>
                <a:spcPct val="0"/>
              </a:spcBef>
              <a:spcAft>
                <a:spcPct val="0"/>
              </a:spcAft>
              <a:defRPr>
                <a:solidFill>
                  <a:schemeClr val="tx1"/>
                </a:solidFill>
                <a:latin typeface="Arial" charset="0"/>
              </a:defRPr>
            </a:lvl9pPr>
          </a:lstStyle>
          <a:p>
            <a:pPr marL="0" marR="0" lvl="0" indent="0" algn="r" defTabSz="914400" rtl="0" eaLnBrk="0" fontAlgn="auto" latinLnBrk="0" hangingPunct="0">
              <a:lnSpc>
                <a:spcPct val="100000"/>
              </a:lnSpc>
              <a:spcBef>
                <a:spcPts val="0"/>
              </a:spcBef>
              <a:spcAft>
                <a:spcPts val="0"/>
              </a:spcAft>
              <a:buClrTx/>
              <a:buSzTx/>
              <a:buFontTx/>
              <a:buNone/>
              <a:tabLst/>
              <a:defRPr/>
            </a:pPr>
            <a:fld id="{B015CBC7-CBE3-4CA1-B7A2-617A3C8B6A09}"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auto" latinLnBrk="0" hangingPunct="0">
                <a:lnSpc>
                  <a:spcPct val="100000"/>
                </a:lnSpc>
                <a:spcBef>
                  <a:spcPts val="0"/>
                </a:spcBef>
                <a:spcAft>
                  <a:spcPts val="0"/>
                </a:spcAft>
                <a:buClrTx/>
                <a:buSzTx/>
                <a:buFontTx/>
                <a:buNone/>
                <a:tabLst/>
                <a:defRPr/>
              </a:pPr>
              <a:t>32</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3939312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1371600" y="1143000"/>
            <a:ext cx="4114800" cy="3086100"/>
          </a:xfrm>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716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7868" indent="-279949" eaLnBrk="0" hangingPunct="0">
              <a:defRPr>
                <a:solidFill>
                  <a:schemeClr val="tx1"/>
                </a:solidFill>
                <a:latin typeface="Arial" charset="0"/>
              </a:defRPr>
            </a:lvl2pPr>
            <a:lvl3pPr marL="1119797" indent="-223959" eaLnBrk="0" hangingPunct="0">
              <a:defRPr>
                <a:solidFill>
                  <a:schemeClr val="tx1"/>
                </a:solidFill>
                <a:latin typeface="Arial" charset="0"/>
              </a:defRPr>
            </a:lvl3pPr>
            <a:lvl4pPr marL="1567716" indent="-223959" eaLnBrk="0" hangingPunct="0">
              <a:defRPr>
                <a:solidFill>
                  <a:schemeClr val="tx1"/>
                </a:solidFill>
                <a:latin typeface="Arial" charset="0"/>
              </a:defRPr>
            </a:lvl4pPr>
            <a:lvl5pPr marL="2015635" indent="-223959" eaLnBrk="0" hangingPunct="0">
              <a:defRPr>
                <a:solidFill>
                  <a:schemeClr val="tx1"/>
                </a:solidFill>
                <a:latin typeface="Arial" charset="0"/>
              </a:defRPr>
            </a:lvl5pPr>
            <a:lvl6pPr marL="2463554" indent="-223959" eaLnBrk="0" fontAlgn="base" hangingPunct="0">
              <a:spcBef>
                <a:spcPct val="0"/>
              </a:spcBef>
              <a:spcAft>
                <a:spcPct val="0"/>
              </a:spcAft>
              <a:defRPr>
                <a:solidFill>
                  <a:schemeClr val="tx1"/>
                </a:solidFill>
                <a:latin typeface="Arial" charset="0"/>
              </a:defRPr>
            </a:lvl6pPr>
            <a:lvl7pPr marL="2911472" indent="-223959" eaLnBrk="0" fontAlgn="base" hangingPunct="0">
              <a:spcBef>
                <a:spcPct val="0"/>
              </a:spcBef>
              <a:spcAft>
                <a:spcPct val="0"/>
              </a:spcAft>
              <a:defRPr>
                <a:solidFill>
                  <a:schemeClr val="tx1"/>
                </a:solidFill>
                <a:latin typeface="Arial" charset="0"/>
              </a:defRPr>
            </a:lvl7pPr>
            <a:lvl8pPr marL="3359391" indent="-223959" eaLnBrk="0" fontAlgn="base" hangingPunct="0">
              <a:spcBef>
                <a:spcPct val="0"/>
              </a:spcBef>
              <a:spcAft>
                <a:spcPct val="0"/>
              </a:spcAft>
              <a:defRPr>
                <a:solidFill>
                  <a:schemeClr val="tx1"/>
                </a:solidFill>
                <a:latin typeface="Arial" charset="0"/>
              </a:defRPr>
            </a:lvl8pPr>
            <a:lvl9pPr marL="3807310" indent="-223959" eaLnBrk="0" fontAlgn="base" hangingPunct="0">
              <a:spcBef>
                <a:spcPct val="0"/>
              </a:spcBef>
              <a:spcAft>
                <a:spcPct val="0"/>
              </a:spcAft>
              <a:defRPr>
                <a:solidFill>
                  <a:schemeClr val="tx1"/>
                </a:solidFill>
                <a:latin typeface="Arial" charset="0"/>
              </a:defRPr>
            </a:lvl9pPr>
          </a:lstStyle>
          <a:p>
            <a:pPr marL="0" marR="0" lvl="0" indent="0" algn="r" defTabSz="914400" rtl="0" eaLnBrk="0" fontAlgn="auto" latinLnBrk="0" hangingPunct="0">
              <a:lnSpc>
                <a:spcPct val="100000"/>
              </a:lnSpc>
              <a:spcBef>
                <a:spcPts val="0"/>
              </a:spcBef>
              <a:spcAft>
                <a:spcPts val="0"/>
              </a:spcAft>
              <a:buClrTx/>
              <a:buSzTx/>
              <a:buFontTx/>
              <a:buNone/>
              <a:tabLst/>
              <a:defRPr/>
            </a:pPr>
            <a:fld id="{81FB1CB8-A069-4A9B-92AA-DCC90DBC2890}"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auto" latinLnBrk="0" hangingPunct="0">
                <a:lnSpc>
                  <a:spcPct val="100000"/>
                </a:lnSpc>
                <a:spcBef>
                  <a:spcPts val="0"/>
                </a:spcBef>
                <a:spcAft>
                  <a:spcPts val="0"/>
                </a:spcAft>
                <a:buClrTx/>
                <a:buSzTx/>
                <a:buFontTx/>
                <a:buNone/>
                <a:tabLst/>
                <a:defRPr/>
              </a:pPr>
              <a:t>33</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111168601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1371600" y="1143000"/>
            <a:ext cx="4114800" cy="3086100"/>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ea typeface="ＭＳ Ｐゴシック" pitchFamily="34" charset="-128"/>
            </a:endParaRPr>
          </a:p>
        </p:txBody>
      </p:sp>
      <p:sp>
        <p:nvSpPr>
          <p:cNvPr id="890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34852" indent="-282635" eaLnBrk="0" hangingPunct="0">
              <a:spcBef>
                <a:spcPct val="30000"/>
              </a:spcBef>
              <a:defRPr sz="1200">
                <a:solidFill>
                  <a:schemeClr val="tx1"/>
                </a:solidFill>
                <a:latin typeface="Calibri" pitchFamily="34" charset="0"/>
                <a:ea typeface="ＭＳ Ｐゴシック" pitchFamily="34" charset="-128"/>
              </a:defRPr>
            </a:lvl2pPr>
            <a:lvl3pPr marL="1130541" indent="-226108" eaLnBrk="0" hangingPunct="0">
              <a:spcBef>
                <a:spcPct val="30000"/>
              </a:spcBef>
              <a:defRPr sz="1200">
                <a:solidFill>
                  <a:schemeClr val="tx1"/>
                </a:solidFill>
                <a:latin typeface="Calibri" pitchFamily="34" charset="0"/>
                <a:ea typeface="ＭＳ Ｐゴシック" pitchFamily="34" charset="-128"/>
              </a:defRPr>
            </a:lvl3pPr>
            <a:lvl4pPr marL="1582758" indent="-226108" eaLnBrk="0" hangingPunct="0">
              <a:spcBef>
                <a:spcPct val="30000"/>
              </a:spcBef>
              <a:defRPr sz="1200">
                <a:solidFill>
                  <a:schemeClr val="tx1"/>
                </a:solidFill>
                <a:latin typeface="Calibri" pitchFamily="34" charset="0"/>
                <a:ea typeface="ＭＳ Ｐゴシック" pitchFamily="34" charset="-128"/>
              </a:defRPr>
            </a:lvl4pPr>
            <a:lvl5pPr marL="2034974" indent="-226108" eaLnBrk="0" hangingPunct="0">
              <a:spcBef>
                <a:spcPct val="30000"/>
              </a:spcBef>
              <a:defRPr sz="1200">
                <a:solidFill>
                  <a:schemeClr val="tx1"/>
                </a:solidFill>
                <a:latin typeface="Calibri" pitchFamily="34" charset="0"/>
                <a:ea typeface="ＭＳ Ｐゴシック" pitchFamily="34" charset="-128"/>
              </a:defRPr>
            </a:lvl5pPr>
            <a:lvl6pPr marL="2487191" indent="-226108"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39407" indent="-226108"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391624" indent="-226108"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43840" indent="-226108"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marL="0" marR="0" lvl="0" indent="0" algn="r" defTabSz="914400" rtl="0" eaLnBrk="0" fontAlgn="auto" latinLnBrk="0" hangingPunct="0">
              <a:lnSpc>
                <a:spcPct val="100000"/>
              </a:lnSpc>
              <a:spcBef>
                <a:spcPct val="0"/>
              </a:spcBef>
              <a:spcAft>
                <a:spcPts val="0"/>
              </a:spcAft>
              <a:buClrTx/>
              <a:buSzTx/>
              <a:buFontTx/>
              <a:buNone/>
              <a:tabLst/>
              <a:defRPr/>
            </a:pPr>
            <a:fld id="{88196E72-B0C4-4D8D-A9A4-CA76B90F81BB}" type="slidenum">
              <a:rPr kumimoji="0" lang="en-US" altLang="en-US"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0" fontAlgn="auto" latinLnBrk="0" hangingPunct="0">
                <a:lnSpc>
                  <a:spcPct val="100000"/>
                </a:lnSpc>
                <a:spcBef>
                  <a:spcPct val="0"/>
                </a:spcBef>
                <a:spcAft>
                  <a:spcPts val="0"/>
                </a:spcAft>
                <a:buClrTx/>
                <a:buSzTx/>
                <a:buFontTx/>
                <a:buNone/>
                <a:tabLst/>
                <a:defRPr/>
              </a:pPr>
              <a:t>35</a:t>
            </a:fld>
            <a:endParaRPr kumimoji="0" lang="en-US" altLang="en-US" sz="1200" b="0" i="0" u="none" strike="noStrike" kern="1200" cap="none" spc="0" normalizeH="0" baseline="0" noProof="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45836853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371600" y="1143000"/>
            <a:ext cx="4114800" cy="3086100"/>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ea typeface="ＭＳ Ｐゴシック" pitchFamily="34" charset="-128"/>
              </a:rPr>
              <a:t>Don</a:t>
            </a:r>
            <a:r>
              <a:rPr lang="ja-JP" altLang="en-US">
                <a:ea typeface="ＭＳ Ｐゴシック" pitchFamily="34" charset="-128"/>
              </a:rPr>
              <a:t>’</a:t>
            </a:r>
            <a:r>
              <a:rPr lang="en-US" altLang="ja-JP">
                <a:ea typeface="ＭＳ Ｐゴシック" pitchFamily="34" charset="-128"/>
              </a:rPr>
              <a:t>t focus on decrease over time</a:t>
            </a:r>
            <a:endParaRPr lang="en-US" altLang="en-US">
              <a:ea typeface="ＭＳ Ｐゴシック" pitchFamily="34" charset="-128"/>
            </a:endParaRPr>
          </a:p>
        </p:txBody>
      </p:sp>
      <p:sp>
        <p:nvSpPr>
          <p:cNvPr id="901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Calibri" pitchFamily="34" charset="0"/>
                <a:ea typeface="ＭＳ Ｐゴシック" pitchFamily="34" charset="-128"/>
              </a:defRPr>
            </a:lvl1pPr>
            <a:lvl2pPr marL="734852" indent="-282635" eaLnBrk="0" hangingPunct="0">
              <a:spcBef>
                <a:spcPct val="30000"/>
              </a:spcBef>
              <a:defRPr sz="1200">
                <a:solidFill>
                  <a:schemeClr val="tx1"/>
                </a:solidFill>
                <a:latin typeface="Calibri" pitchFamily="34" charset="0"/>
                <a:ea typeface="ＭＳ Ｐゴシック" pitchFamily="34" charset="-128"/>
              </a:defRPr>
            </a:lvl2pPr>
            <a:lvl3pPr marL="1130541" indent="-226108" eaLnBrk="0" hangingPunct="0">
              <a:spcBef>
                <a:spcPct val="30000"/>
              </a:spcBef>
              <a:defRPr sz="1200">
                <a:solidFill>
                  <a:schemeClr val="tx1"/>
                </a:solidFill>
                <a:latin typeface="Calibri" pitchFamily="34" charset="0"/>
                <a:ea typeface="ＭＳ Ｐゴシック" pitchFamily="34" charset="-128"/>
              </a:defRPr>
            </a:lvl3pPr>
            <a:lvl4pPr marL="1582758" indent="-226108" eaLnBrk="0" hangingPunct="0">
              <a:spcBef>
                <a:spcPct val="30000"/>
              </a:spcBef>
              <a:defRPr sz="1200">
                <a:solidFill>
                  <a:schemeClr val="tx1"/>
                </a:solidFill>
                <a:latin typeface="Calibri" pitchFamily="34" charset="0"/>
                <a:ea typeface="ＭＳ Ｐゴシック" pitchFamily="34" charset="-128"/>
              </a:defRPr>
            </a:lvl4pPr>
            <a:lvl5pPr marL="2034974" indent="-226108" eaLnBrk="0" hangingPunct="0">
              <a:spcBef>
                <a:spcPct val="30000"/>
              </a:spcBef>
              <a:defRPr sz="1200">
                <a:solidFill>
                  <a:schemeClr val="tx1"/>
                </a:solidFill>
                <a:latin typeface="Calibri" pitchFamily="34" charset="0"/>
                <a:ea typeface="ＭＳ Ｐゴシック" pitchFamily="34" charset="-128"/>
              </a:defRPr>
            </a:lvl5pPr>
            <a:lvl6pPr marL="2487191" indent="-226108"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39407" indent="-226108"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391624" indent="-226108"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43840" indent="-226108"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marL="0" marR="0" lvl="0" indent="0" algn="r" defTabSz="914400" rtl="0" eaLnBrk="0" fontAlgn="auto" latinLnBrk="0" hangingPunct="0">
              <a:lnSpc>
                <a:spcPct val="100000"/>
              </a:lnSpc>
              <a:spcBef>
                <a:spcPct val="0"/>
              </a:spcBef>
              <a:spcAft>
                <a:spcPts val="0"/>
              </a:spcAft>
              <a:buClrTx/>
              <a:buSzTx/>
              <a:buFontTx/>
              <a:buNone/>
              <a:tabLst/>
              <a:defRPr/>
            </a:pPr>
            <a:fld id="{236EE79A-9BFF-42A5-9F53-EDD4B3BD804B}" type="slidenum">
              <a:rPr kumimoji="0" lang="en-US" altLang="en-US"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0" fontAlgn="auto" latinLnBrk="0" hangingPunct="0">
                <a:lnSpc>
                  <a:spcPct val="100000"/>
                </a:lnSpc>
                <a:spcBef>
                  <a:spcPct val="0"/>
                </a:spcBef>
                <a:spcAft>
                  <a:spcPts val="0"/>
                </a:spcAft>
                <a:buClrTx/>
                <a:buSzTx/>
                <a:buFontTx/>
                <a:buNone/>
                <a:tabLst/>
                <a:defRPr/>
              </a:pPr>
              <a:t>36</a:t>
            </a:fld>
            <a:endParaRPr kumimoji="0" lang="en-US" altLang="en-US" sz="1200" b="0" i="0" u="none" strike="noStrike" kern="1200" cap="none" spc="0" normalizeH="0" baseline="0" noProof="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40515244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371600" y="1143000"/>
            <a:ext cx="4114800" cy="3086100"/>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8090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7868" indent="-279949" eaLnBrk="0" hangingPunct="0">
              <a:defRPr>
                <a:solidFill>
                  <a:schemeClr val="tx1"/>
                </a:solidFill>
                <a:latin typeface="Arial" charset="0"/>
              </a:defRPr>
            </a:lvl2pPr>
            <a:lvl3pPr marL="1119797" indent="-223959" eaLnBrk="0" hangingPunct="0">
              <a:defRPr>
                <a:solidFill>
                  <a:schemeClr val="tx1"/>
                </a:solidFill>
                <a:latin typeface="Arial" charset="0"/>
              </a:defRPr>
            </a:lvl3pPr>
            <a:lvl4pPr marL="1567716" indent="-223959" eaLnBrk="0" hangingPunct="0">
              <a:defRPr>
                <a:solidFill>
                  <a:schemeClr val="tx1"/>
                </a:solidFill>
                <a:latin typeface="Arial" charset="0"/>
              </a:defRPr>
            </a:lvl4pPr>
            <a:lvl5pPr marL="2015635" indent="-223959" eaLnBrk="0" hangingPunct="0">
              <a:defRPr>
                <a:solidFill>
                  <a:schemeClr val="tx1"/>
                </a:solidFill>
                <a:latin typeface="Arial" charset="0"/>
              </a:defRPr>
            </a:lvl5pPr>
            <a:lvl6pPr marL="2463554" indent="-223959" eaLnBrk="0" fontAlgn="base" hangingPunct="0">
              <a:spcBef>
                <a:spcPct val="0"/>
              </a:spcBef>
              <a:spcAft>
                <a:spcPct val="0"/>
              </a:spcAft>
              <a:defRPr>
                <a:solidFill>
                  <a:schemeClr val="tx1"/>
                </a:solidFill>
                <a:latin typeface="Arial" charset="0"/>
              </a:defRPr>
            </a:lvl6pPr>
            <a:lvl7pPr marL="2911472" indent="-223959" eaLnBrk="0" fontAlgn="base" hangingPunct="0">
              <a:spcBef>
                <a:spcPct val="0"/>
              </a:spcBef>
              <a:spcAft>
                <a:spcPct val="0"/>
              </a:spcAft>
              <a:defRPr>
                <a:solidFill>
                  <a:schemeClr val="tx1"/>
                </a:solidFill>
                <a:latin typeface="Arial" charset="0"/>
              </a:defRPr>
            </a:lvl7pPr>
            <a:lvl8pPr marL="3359391" indent="-223959" eaLnBrk="0" fontAlgn="base" hangingPunct="0">
              <a:spcBef>
                <a:spcPct val="0"/>
              </a:spcBef>
              <a:spcAft>
                <a:spcPct val="0"/>
              </a:spcAft>
              <a:defRPr>
                <a:solidFill>
                  <a:schemeClr val="tx1"/>
                </a:solidFill>
                <a:latin typeface="Arial" charset="0"/>
              </a:defRPr>
            </a:lvl8pPr>
            <a:lvl9pPr marL="3807310" indent="-223959" eaLnBrk="0" fontAlgn="base" hangingPunct="0">
              <a:spcBef>
                <a:spcPct val="0"/>
              </a:spcBef>
              <a:spcAft>
                <a:spcPct val="0"/>
              </a:spcAft>
              <a:defRPr>
                <a:solidFill>
                  <a:schemeClr val="tx1"/>
                </a:solidFill>
                <a:latin typeface="Arial" charset="0"/>
              </a:defRPr>
            </a:lvl9pPr>
          </a:lstStyle>
          <a:p>
            <a:pPr marL="0" marR="0" lvl="0" indent="0" algn="r" defTabSz="914400" rtl="0" eaLnBrk="0" fontAlgn="auto" latinLnBrk="0" hangingPunct="0">
              <a:lnSpc>
                <a:spcPct val="100000"/>
              </a:lnSpc>
              <a:spcBef>
                <a:spcPts val="0"/>
              </a:spcBef>
              <a:spcAft>
                <a:spcPts val="0"/>
              </a:spcAft>
              <a:buClrTx/>
              <a:buSzTx/>
              <a:buFontTx/>
              <a:buNone/>
              <a:tabLst/>
              <a:defRPr/>
            </a:pPr>
            <a:fld id="{52D663F2-158A-45E5-94DA-F5369BCE18E1}"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0" fontAlgn="auto" latinLnBrk="0" hangingPunct="0">
                <a:lnSpc>
                  <a:spcPct val="100000"/>
                </a:lnSpc>
                <a:spcBef>
                  <a:spcPts val="0"/>
                </a:spcBef>
                <a:spcAft>
                  <a:spcPts val="0"/>
                </a:spcAft>
                <a:buClrTx/>
                <a:buSzTx/>
                <a:buFontTx/>
                <a:buNone/>
                <a:tabLst/>
                <a:defRPr/>
              </a:pPr>
              <a:t>37</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23983858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Original</a:t>
            </a:r>
            <a:r>
              <a:rPr lang="en-US" baseline="0" dirty="0"/>
              <a:t> cohort for: association between CP &amp; depression and anxiety (Hannah)</a:t>
            </a:r>
          </a:p>
          <a:p>
            <a:r>
              <a:rPr lang="en-US" dirty="0"/>
              <a:t>Individually</a:t>
            </a:r>
            <a:r>
              <a:rPr lang="en-US" baseline="0" dirty="0"/>
              <a:t> matched (enrollment location categories: general medicine, surgery/transplant, oncology)</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DA331B9-464A-4B26-8A98-292E8E47904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674376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This then leads</a:t>
            </a:r>
            <a:r>
              <a:rPr lang="en-US" baseline="0" dirty="0"/>
              <a:t> to a question that the epi centers have been debating for the last month or so.  Our group has been trying to work on methodological issues of cluster trials in infection control.</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BD1C89-A017-4596-9E30-F9010071D1D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8060950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Bullet 2 </a:t>
            </a:r>
            <a:r>
              <a:rPr lang="en-US" sz="1200" baseline="30000" dirty="0">
                <a:solidFill>
                  <a:schemeClr val="tx1"/>
                </a:solidFill>
              </a:rPr>
              <a:t>1</a:t>
            </a:r>
            <a:r>
              <a:rPr lang="en-US" sz="1200" dirty="0">
                <a:solidFill>
                  <a:schemeClr val="tx1"/>
                </a:solidFill>
              </a:rPr>
              <a:t>Treakle AM et al. AJIC 2009:101 </a:t>
            </a:r>
            <a:r>
              <a:rPr lang="en-US" sz="1200" baseline="30000" dirty="0">
                <a:solidFill>
                  <a:schemeClr val="tx1"/>
                </a:solidFill>
              </a:rPr>
              <a:t>2</a:t>
            </a:r>
            <a:r>
              <a:rPr lang="en-US" sz="1200" dirty="0">
                <a:solidFill>
                  <a:schemeClr val="tx1"/>
                </a:solidFill>
              </a:rPr>
              <a:t>Bearman GM et al. ICHE 2012:268</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Bullet 3: </a:t>
            </a:r>
            <a:r>
              <a:rPr lang="en-US" sz="1200" dirty="0">
                <a:solidFill>
                  <a:schemeClr val="tx1"/>
                </a:solidFill>
              </a:rPr>
              <a:t>Snyder et al ICHE 2008; Morgan et al ICHE 2010/CCM 2012; Rock et al ICHE 2014 and Hayden MK et al., ICHE 2008:149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Bullet 4: </a:t>
            </a:r>
            <a:r>
              <a:rPr lang="en-US" sz="1200" dirty="0"/>
              <a:t>Harris et al., JAMA. 2013 Oct;310:1571</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Bullet 5: </a:t>
            </a:r>
            <a:r>
              <a:rPr lang="en-US" sz="1200" dirty="0"/>
              <a:t>Day et al., Infection Control and Hospital Epidemiology 2013</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People who argue for the removal of contact precautions argue that you just have to improve hand hygiene compliance and you won’t need contact precautions.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Mention that I have references for these if needed.</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6BD1C89-A017-4596-9E30-F9010071D1D1}"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688095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D4BA52-0381-468B-BA95-15C7023EB49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79133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Even if these numbers are an over-estimate the amount of </a:t>
            </a:r>
            <a:r>
              <a:rPr lang="en-US" dirty="0" err="1"/>
              <a:t>pt</a:t>
            </a:r>
            <a:r>
              <a:rPr lang="en-US" dirty="0"/>
              <a:t> to </a:t>
            </a:r>
            <a:r>
              <a:rPr lang="en-US" dirty="0" err="1"/>
              <a:t>pt</a:t>
            </a:r>
            <a:r>
              <a:rPr lang="en-US" dirty="0"/>
              <a:t> transmission cannot be denied.</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D4BA52-0381-468B-BA95-15C7023EB49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57254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-our esteemed leader of this spring symposium </a:t>
            </a:r>
            <a:r>
              <a:rPr lang="en-US" dirty="0" err="1"/>
              <a:t>munoz</a:t>
            </a:r>
            <a:r>
              <a:rPr lang="en-US" dirty="0"/>
              <a:t>-price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D4BA52-0381-468B-BA95-15C7023EB49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95408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-Note that the second reference is from Mike Edmond’s/</a:t>
            </a:r>
            <a:r>
              <a:rPr lang="en-US" dirty="0" err="1"/>
              <a:t>gonzalo</a:t>
            </a:r>
            <a:r>
              <a:rPr lang="en-US" baseline="0" dirty="0"/>
              <a:t> </a:t>
            </a:r>
            <a:r>
              <a:rPr lang="en-US" baseline="0" dirty="0" err="1"/>
              <a:t>bearman</a:t>
            </a:r>
            <a:r>
              <a:rPr lang="en-US" baseline="0" dirty="0"/>
              <a:t> </a:t>
            </a:r>
            <a:r>
              <a:rPr lang="en-US" dirty="0"/>
              <a:t> group.  In fact, Mike has done studies trying to design a better scrub which I agree with but until</a:t>
            </a:r>
            <a:r>
              <a:rPr lang="en-US" baseline="0" dirty="0"/>
              <a:t> we get that better scrub, we need contact precautions.</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D4BA52-0381-468B-BA95-15C7023EB49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66249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after touching the environment</a:t>
            </a:r>
          </a:p>
          <a:p>
            <a:r>
              <a:rPr lang="en-US" dirty="0"/>
              <a:t>70% contaminated their hands or gloves after touching the patient and the environment</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D4BA52-0381-468B-BA95-15C7023EB49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614617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miter lim="800000"/>
            <a:headEnd/>
            <a:tailEnd/>
          </a:ln>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FDE032-58A4-4BCC-B68E-57EA1928C74E}" type="slidenum">
              <a:rPr kumimoji="0" lang="en-US" sz="1200" b="0" i="0" u="none" strike="noStrike" kern="1200" cap="none" spc="0" normalizeH="0" baseline="0" noProof="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
        <p:nvSpPr>
          <p:cNvPr id="82947" name="Rectangle 2"/>
          <p:cNvSpPr>
            <a:spLocks noGrp="1" noRot="1" noChangeAspect="1" noChangeArrowheads="1" noTextEdit="1"/>
          </p:cNvSpPr>
          <p:nvPr>
            <p:ph type="sldImg"/>
          </p:nvPr>
        </p:nvSpPr>
        <p:spPr>
          <a:xfrm>
            <a:off x="1103313" y="696913"/>
            <a:ext cx="4648200" cy="3486150"/>
          </a:xfrm>
          <a:ln/>
        </p:spPr>
      </p:sp>
      <p:sp>
        <p:nvSpPr>
          <p:cNvPr id="82948" name="Rectangle 3"/>
          <p:cNvSpPr>
            <a:spLocks noGrp="1" noChangeArrowheads="1"/>
          </p:cNvSpPr>
          <p:nvPr>
            <p:ph type="body" idx="1"/>
          </p:nvPr>
        </p:nvSpPr>
        <p:spPr>
          <a:noFill/>
        </p:spPr>
        <p:txBody>
          <a:bodyPr/>
          <a:lstStyle/>
          <a:p>
            <a:pPr eaLnBrk="1" hangingPunct="1"/>
            <a:r>
              <a:rPr lang="en-US" dirty="0"/>
              <a:t>This is done during routine visits to patients on contact precautions.  What it shows is</a:t>
            </a:r>
            <a:r>
              <a:rPr lang="en-US" baseline="0" dirty="0"/>
              <a:t> the high rate of contamination in the </a:t>
            </a:r>
            <a:r>
              <a:rPr lang="en-US" baseline="0" dirty="0" err="1"/>
              <a:t>icu</a:t>
            </a:r>
            <a:r>
              <a:rPr lang="en-US" baseline="0" dirty="0"/>
              <a:t> setting?  If you are not wearing contact precautions you are frequently contaminating your hands and clothing.  Large NIH R01 study across multiple hospitals in the US shows these same rates for MRSA and CRE</a:t>
            </a:r>
            <a:endParaRPr lang="en-US" dirty="0"/>
          </a:p>
        </p:txBody>
      </p:sp>
    </p:spTree>
    <p:extLst>
      <p:ext uri="{BB962C8B-B14F-4D97-AF65-F5344CB8AC3E}">
        <p14:creationId xmlns:p14="http://schemas.microsoft.com/office/powerpoint/2010/main" val="12696032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618F4A-622C-422F-B232-C083611107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19925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Make</a:t>
            </a:r>
            <a:r>
              <a:rPr lang="en-US" baseline="0" dirty="0"/>
              <a:t> the point that experts recommend it because it is useful.  </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6D4BA52-0381-468B-BA95-15C7023EB496}"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88457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hyperlink" Target="https://phpa.health.maryland.gov/" TargetMode="External"/><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normAutofit/>
          </a:bodyPr>
          <a:lstStyle>
            <a:lvl1pPr algn="ctr" defTabSz="685800" rtl="0" eaLnBrk="1" latinLnBrk="0" hangingPunct="1">
              <a:spcBef>
                <a:spcPct val="0"/>
              </a:spcBef>
              <a:buNone/>
              <a:defRPr lang="en-US" sz="3300" kern="1200" dirty="0">
                <a:solidFill>
                  <a:srgbClr val="BD2226"/>
                </a:solidFill>
                <a:latin typeface="+mj-lt"/>
                <a:ea typeface="+mj-ea"/>
                <a:cs typeface="+mj-cs"/>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13501" y="5769264"/>
            <a:ext cx="2489200" cy="952213"/>
          </a:xfrm>
          <a:prstGeom prst="rect">
            <a:avLst/>
          </a:prstGeom>
        </p:spPr>
      </p:pic>
    </p:spTree>
    <p:extLst>
      <p:ext uri="{BB962C8B-B14F-4D97-AF65-F5344CB8AC3E}">
        <p14:creationId xmlns:p14="http://schemas.microsoft.com/office/powerpoint/2010/main" val="1432663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9F500D68-78EA-4967-BB60-1E1139652AAC}" type="datetimeFigureOut">
              <a:rPr lang="en-US" smtClean="0"/>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5B108E38-C445-4B84-8AF2-93964A362565}"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00800" y="5769264"/>
            <a:ext cx="2489200" cy="952213"/>
          </a:xfrm>
          <a:prstGeom prst="rect">
            <a:avLst/>
          </a:prstGeom>
        </p:spPr>
      </p:pic>
    </p:spTree>
    <p:extLst>
      <p:ext uri="{BB962C8B-B14F-4D97-AF65-F5344CB8AC3E}">
        <p14:creationId xmlns:p14="http://schemas.microsoft.com/office/powerpoint/2010/main" val="1029287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9F500D68-78EA-4967-BB60-1E1139652AAC}" type="datetimeFigureOut">
              <a:rPr lang="en-US" smtClean="0"/>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5B108E38-C445-4B84-8AF2-93964A362565}"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00800" y="5769264"/>
            <a:ext cx="2489200" cy="952213"/>
          </a:xfrm>
          <a:prstGeom prst="rect">
            <a:avLst/>
          </a:prstGeom>
        </p:spPr>
      </p:pic>
    </p:spTree>
    <p:extLst>
      <p:ext uri="{BB962C8B-B14F-4D97-AF65-F5344CB8AC3E}">
        <p14:creationId xmlns:p14="http://schemas.microsoft.com/office/powerpoint/2010/main" val="3065313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3EC1CAE-181F-AE45-82F8-A14FDE796289}"/>
              </a:ext>
            </a:extLst>
          </p:cNvPr>
          <p:cNvSpPr>
            <a:spLocks noGrp="1"/>
          </p:cNvSpPr>
          <p:nvPr>
            <p:ph type="ctrTitle"/>
          </p:nvPr>
        </p:nvSpPr>
        <p:spPr>
          <a:xfrm>
            <a:off x="1143000" y="2385391"/>
            <a:ext cx="6858000" cy="1124572"/>
          </a:xfrm>
        </p:spPr>
        <p:txBody>
          <a:bodyPr anchor="b">
            <a:normAutofit/>
          </a:bodyPr>
          <a:lstStyle>
            <a:lvl1pPr algn="ctr">
              <a:defRPr sz="2700">
                <a:solidFill>
                  <a:schemeClr val="bg1"/>
                </a:solidFill>
              </a:defRPr>
            </a:lvl1pPr>
          </a:lstStyle>
          <a:p>
            <a:endParaRPr lang="en-US" dirty="0"/>
          </a:p>
        </p:txBody>
      </p:sp>
      <p:sp>
        <p:nvSpPr>
          <p:cNvPr id="9" name="Text Placeholder 8">
            <a:extLst>
              <a:ext uri="{FF2B5EF4-FFF2-40B4-BE49-F238E27FC236}">
                <a16:creationId xmlns="" xmlns:a16="http://schemas.microsoft.com/office/drawing/2014/main" id="{846A6718-C3F2-E745-B669-EC535897A218}"/>
              </a:ext>
            </a:extLst>
          </p:cNvPr>
          <p:cNvSpPr>
            <a:spLocks noGrp="1"/>
          </p:cNvSpPr>
          <p:nvPr>
            <p:ph type="body" sz="quarter" idx="10" hasCustomPrompt="1"/>
          </p:nvPr>
        </p:nvSpPr>
        <p:spPr>
          <a:xfrm>
            <a:off x="1143000" y="1878013"/>
            <a:ext cx="6858000" cy="368300"/>
          </a:xfrm>
        </p:spPr>
        <p:txBody>
          <a:bodyPr>
            <a:normAutofit/>
          </a:bodyPr>
          <a:lstStyle>
            <a:lvl1pPr marL="0" indent="0" algn="ctr">
              <a:buNone/>
              <a:defRPr sz="1350" b="1">
                <a:solidFill>
                  <a:schemeClr val="bg1"/>
                </a:solidFill>
              </a:defRPr>
            </a:lvl1pPr>
          </a:lstStyle>
          <a:p>
            <a:pPr lvl="0"/>
            <a:r>
              <a:rPr lang="en-US" dirty="0"/>
              <a:t>MARYLAND DEPARTMENT OF HEALTH</a:t>
            </a:r>
          </a:p>
        </p:txBody>
      </p:sp>
      <p:sp>
        <p:nvSpPr>
          <p:cNvPr id="3" name="Subtitle 2">
            <a:extLst>
              <a:ext uri="{FF2B5EF4-FFF2-40B4-BE49-F238E27FC236}">
                <a16:creationId xmlns="" xmlns:a16="http://schemas.microsoft.com/office/drawing/2014/main" id="{B4AB1C7E-8E53-164B-8983-F17A528253E5}"/>
              </a:ext>
            </a:extLst>
          </p:cNvPr>
          <p:cNvSpPr>
            <a:spLocks noGrp="1"/>
          </p:cNvSpPr>
          <p:nvPr>
            <p:ph type="subTitle" idx="1" hasCustomPrompt="1"/>
          </p:nvPr>
        </p:nvSpPr>
        <p:spPr>
          <a:xfrm>
            <a:off x="1143000" y="4373217"/>
            <a:ext cx="6858000" cy="387626"/>
          </a:xfrm>
        </p:spPr>
        <p:txBody>
          <a:bodyPr/>
          <a:lstStyle>
            <a:lvl1pPr marL="0" indent="0" algn="ctr">
              <a:buNone/>
              <a:defRPr sz="1800" b="1">
                <a:solidFill>
                  <a:srgbClr val="BD2226"/>
                </a:solidFill>
                <a:latin typeface="+mn-lt"/>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add presenter name, title, office</a:t>
            </a:r>
          </a:p>
        </p:txBody>
      </p:sp>
      <p:sp>
        <p:nvSpPr>
          <p:cNvPr id="11" name="Text Placeholder 10">
            <a:extLst>
              <a:ext uri="{FF2B5EF4-FFF2-40B4-BE49-F238E27FC236}">
                <a16:creationId xmlns="" xmlns:a16="http://schemas.microsoft.com/office/drawing/2014/main" id="{7B8BAC13-88FE-C64F-96CA-64033FB21D6C}"/>
              </a:ext>
            </a:extLst>
          </p:cNvPr>
          <p:cNvSpPr>
            <a:spLocks noGrp="1"/>
          </p:cNvSpPr>
          <p:nvPr>
            <p:ph type="body" sz="quarter" idx="11" hasCustomPrompt="1"/>
          </p:nvPr>
        </p:nvSpPr>
        <p:spPr>
          <a:xfrm>
            <a:off x="1143000" y="4940301"/>
            <a:ext cx="6858000" cy="366713"/>
          </a:xfrm>
        </p:spPr>
        <p:txBody>
          <a:bodyPr/>
          <a:lstStyle>
            <a:lvl1pPr marL="0" indent="0" algn="ctr">
              <a:buNone/>
              <a:defRPr sz="1800">
                <a:solidFill>
                  <a:srgbClr val="BD2226"/>
                </a:solidFill>
                <a:latin typeface="+mn-lt"/>
              </a:defRPr>
            </a:lvl1pPr>
          </a:lstStyle>
          <a:p>
            <a:pPr lvl="0"/>
            <a:r>
              <a:rPr lang="en-US" dirty="0"/>
              <a:t>Click to add date</a:t>
            </a:r>
          </a:p>
        </p:txBody>
      </p:sp>
    </p:spTree>
    <p:extLst>
      <p:ext uri="{BB962C8B-B14F-4D97-AF65-F5344CB8AC3E}">
        <p14:creationId xmlns:p14="http://schemas.microsoft.com/office/powerpoint/2010/main" val="22695760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949F195-B40D-0E4C-B1D2-11C6A5EE0CE1}"/>
              </a:ext>
            </a:extLst>
          </p:cNvPr>
          <p:cNvSpPr>
            <a:spLocks noGrp="1"/>
          </p:cNvSpPr>
          <p:nvPr>
            <p:ph type="title"/>
          </p:nvPr>
        </p:nvSpPr>
        <p:spPr>
          <a:xfrm>
            <a:off x="628650" y="596350"/>
            <a:ext cx="7886700" cy="994949"/>
          </a:xfrm>
        </p:spPr>
        <p:txBody>
          <a:bodyPr>
            <a:normAutofit/>
          </a:bodyPr>
          <a:lstStyle>
            <a:lvl1pPr>
              <a:defRPr sz="3300"/>
            </a:lvl1pPr>
          </a:lstStyle>
          <a:p>
            <a:r>
              <a:rPr lang="en-US" dirty="0"/>
              <a:t>Click to edit Master title style</a:t>
            </a:r>
          </a:p>
        </p:txBody>
      </p:sp>
      <p:sp>
        <p:nvSpPr>
          <p:cNvPr id="3" name="Content Placeholder 2">
            <a:extLst>
              <a:ext uri="{FF2B5EF4-FFF2-40B4-BE49-F238E27FC236}">
                <a16:creationId xmlns="" xmlns:a16="http://schemas.microsoft.com/office/drawing/2014/main" id="{9D871D74-B903-E740-B842-E2BB1355DBDC}"/>
              </a:ext>
            </a:extLst>
          </p:cNvPr>
          <p:cNvSpPr>
            <a:spLocks noGrp="1"/>
          </p:cNvSpPr>
          <p:nvPr>
            <p:ph idx="1"/>
          </p:nvPr>
        </p:nvSpPr>
        <p:spPr>
          <a:xfrm>
            <a:off x="961611" y="1825625"/>
            <a:ext cx="7553739" cy="4351338"/>
          </a:xfrm>
        </p:spPr>
        <p:txBody>
          <a:bodyPr/>
          <a:lstStyle>
            <a:lvl1pPr>
              <a:defRPr sz="2100">
                <a:solidFill>
                  <a:schemeClr val="tx1">
                    <a:lumMod val="85000"/>
                    <a:lumOff val="15000"/>
                  </a:schemeClr>
                </a:solidFill>
              </a:defRPr>
            </a:lvl1pPr>
            <a:lvl2pPr>
              <a:defRPr sz="1800">
                <a:solidFill>
                  <a:schemeClr val="tx1">
                    <a:lumMod val="85000"/>
                    <a:lumOff val="15000"/>
                  </a:schemeClr>
                </a:solidFill>
              </a:defRPr>
            </a:lvl2pPr>
            <a:lvl3pPr>
              <a:defRPr sz="1800">
                <a:solidFill>
                  <a:schemeClr val="tx1">
                    <a:lumMod val="85000"/>
                    <a:lumOff val="15000"/>
                  </a:schemeClr>
                </a:solidFill>
              </a:defRPr>
            </a:lvl3pPr>
            <a:lvl4pPr>
              <a:defRPr sz="1800">
                <a:solidFill>
                  <a:schemeClr val="tx1">
                    <a:lumMod val="85000"/>
                    <a:lumOff val="15000"/>
                  </a:schemeClr>
                </a:solidFill>
              </a:defRPr>
            </a:lvl4pPr>
            <a:lvl5pPr>
              <a:defRPr sz="1800">
                <a:solidFill>
                  <a:schemeClr val="tx1">
                    <a:lumMod val="85000"/>
                    <a:lumOff val="15000"/>
                  </a:schemeClr>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 xmlns:a16="http://schemas.microsoft.com/office/drawing/2014/main" id="{B09AB431-9F66-664E-9CD0-ED4F8EA2F628}"/>
              </a:ext>
            </a:extLst>
          </p:cNvPr>
          <p:cNvSpPr>
            <a:spLocks noGrp="1"/>
          </p:cNvSpPr>
          <p:nvPr>
            <p:ph type="sldNum" sz="quarter" idx="12"/>
          </p:nvPr>
        </p:nvSpPr>
        <p:spPr>
          <a:xfrm>
            <a:off x="402889" y="6253166"/>
            <a:ext cx="407504" cy="365125"/>
          </a:xfrm>
        </p:spPr>
        <p:txBody>
          <a:bodyPr/>
          <a:lstStyle>
            <a:lvl1pPr>
              <a:defRPr sz="1350"/>
            </a:lvl1pPr>
          </a:lstStyle>
          <a:p>
            <a:fld id="{D275CE6D-5C38-C543-B8AD-F8110668FDF9}" type="slidenum">
              <a:rPr lang="en-US" smtClean="0">
                <a:solidFill>
                  <a:srgbClr val="000000">
                    <a:tint val="75000"/>
                  </a:srgbClr>
                </a:solidFill>
              </a:rPr>
              <a:pPr/>
              <a:t>‹#›</a:t>
            </a:fld>
            <a:endParaRPr lang="en-US" dirty="0">
              <a:solidFill>
                <a:srgbClr val="000000">
                  <a:tint val="75000"/>
                </a:srgbClr>
              </a:solidFill>
            </a:endParaRPr>
          </a:p>
        </p:txBody>
      </p:sp>
      <p:sp>
        <p:nvSpPr>
          <p:cNvPr id="8" name="Text Placeholder 7">
            <a:extLst>
              <a:ext uri="{FF2B5EF4-FFF2-40B4-BE49-F238E27FC236}">
                <a16:creationId xmlns="" xmlns:a16="http://schemas.microsoft.com/office/drawing/2014/main" id="{8F4DEA67-6A4F-9649-A24B-C40F247C0A8B}"/>
              </a:ext>
            </a:extLst>
          </p:cNvPr>
          <p:cNvSpPr>
            <a:spLocks noGrp="1"/>
          </p:cNvSpPr>
          <p:nvPr>
            <p:ph type="body" sz="quarter" idx="13" hasCustomPrompt="1"/>
          </p:nvPr>
        </p:nvSpPr>
        <p:spPr>
          <a:xfrm>
            <a:off x="663438" y="362023"/>
            <a:ext cx="7851913" cy="343659"/>
          </a:xfrm>
        </p:spPr>
        <p:txBody>
          <a:bodyPr>
            <a:noAutofit/>
          </a:bodyPr>
          <a:lstStyle>
            <a:lvl1pPr marL="0" indent="0">
              <a:buNone/>
              <a:defRPr sz="1650" i="1">
                <a:solidFill>
                  <a:schemeClr val="tx1">
                    <a:lumMod val="50000"/>
                    <a:lumOff val="50000"/>
                  </a:schemeClr>
                </a:solidFill>
                <a:latin typeface="Georgia" panose="02040502050405020303" pitchFamily="18" charset="0"/>
              </a:defRPr>
            </a:lvl1pPr>
          </a:lstStyle>
          <a:p>
            <a:pPr lvl="0"/>
            <a:r>
              <a:rPr lang="en-US" dirty="0"/>
              <a:t>Click to add Chapter reference: Title</a:t>
            </a:r>
          </a:p>
        </p:txBody>
      </p:sp>
    </p:spTree>
    <p:extLst>
      <p:ext uri="{BB962C8B-B14F-4D97-AF65-F5344CB8AC3E}">
        <p14:creationId xmlns:p14="http://schemas.microsoft.com/office/powerpoint/2010/main" val="400727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hapter ">
    <p:spTree>
      <p:nvGrpSpPr>
        <p:cNvPr id="1" name=""/>
        <p:cNvGrpSpPr/>
        <p:nvPr/>
      </p:nvGrpSpPr>
      <p:grpSpPr>
        <a:xfrm>
          <a:off x="0" y="0"/>
          <a:ext cx="0" cy="0"/>
          <a:chOff x="0" y="0"/>
          <a:chExt cx="0" cy="0"/>
        </a:xfrm>
      </p:grpSpPr>
      <p:sp>
        <p:nvSpPr>
          <p:cNvPr id="5" name="Text Placeholder 2">
            <a:extLst>
              <a:ext uri="{FF2B5EF4-FFF2-40B4-BE49-F238E27FC236}">
                <a16:creationId xmlns="" xmlns:a16="http://schemas.microsoft.com/office/drawing/2014/main" id="{62F32DB1-E964-D44B-9D97-3CEFD7EBC5E3}"/>
              </a:ext>
            </a:extLst>
          </p:cNvPr>
          <p:cNvSpPr>
            <a:spLocks noGrp="1"/>
          </p:cNvSpPr>
          <p:nvPr>
            <p:ph type="body" sz="quarter" idx="13" hasCustomPrompt="1"/>
          </p:nvPr>
        </p:nvSpPr>
        <p:spPr>
          <a:xfrm>
            <a:off x="1207604" y="3575638"/>
            <a:ext cx="7936395" cy="569913"/>
          </a:xfrm>
          <a:prstGeom prst="rect">
            <a:avLst/>
          </a:prstGeom>
        </p:spPr>
        <p:txBody>
          <a:bodyPr>
            <a:noAutofit/>
          </a:bodyPr>
          <a:lstStyle>
            <a:lvl1pPr>
              <a:buNone/>
              <a:defRPr sz="3000" i="1">
                <a:solidFill>
                  <a:schemeClr val="tx1"/>
                </a:solidFill>
              </a:defRPr>
            </a:lvl1pPr>
          </a:lstStyle>
          <a:p>
            <a:pPr lvl="0"/>
            <a:r>
              <a:rPr lang="en-US" dirty="0"/>
              <a:t>Click to add Chapter Intro</a:t>
            </a:r>
          </a:p>
        </p:txBody>
      </p:sp>
      <p:sp>
        <p:nvSpPr>
          <p:cNvPr id="6" name="Text Placeholder 9">
            <a:extLst>
              <a:ext uri="{FF2B5EF4-FFF2-40B4-BE49-F238E27FC236}">
                <a16:creationId xmlns="" xmlns:a16="http://schemas.microsoft.com/office/drawing/2014/main" id="{2A0465EC-8468-8947-A27C-8FA981D39BF2}"/>
              </a:ext>
            </a:extLst>
          </p:cNvPr>
          <p:cNvSpPr>
            <a:spLocks noGrp="1"/>
          </p:cNvSpPr>
          <p:nvPr>
            <p:ph type="body" sz="quarter" idx="14" hasCustomPrompt="1"/>
          </p:nvPr>
        </p:nvSpPr>
        <p:spPr>
          <a:xfrm>
            <a:off x="1207604" y="4162496"/>
            <a:ext cx="7936396" cy="764217"/>
          </a:xfrm>
          <a:prstGeom prst="rect">
            <a:avLst/>
          </a:prstGeom>
        </p:spPr>
        <p:txBody>
          <a:bodyPr>
            <a:noAutofit/>
          </a:bodyPr>
          <a:lstStyle>
            <a:lvl1pPr>
              <a:buNone/>
              <a:defRPr sz="4125" b="1"/>
            </a:lvl1pPr>
          </a:lstStyle>
          <a:p>
            <a:pPr lvl="0"/>
            <a:r>
              <a:rPr lang="en-US" dirty="0"/>
              <a:t>Click to add Chapter Title</a:t>
            </a:r>
          </a:p>
        </p:txBody>
      </p:sp>
      <p:cxnSp>
        <p:nvCxnSpPr>
          <p:cNvPr id="7" name="Shape 99">
            <a:extLst>
              <a:ext uri="{FF2B5EF4-FFF2-40B4-BE49-F238E27FC236}">
                <a16:creationId xmlns="" xmlns:a16="http://schemas.microsoft.com/office/drawing/2014/main" id="{94E87B3F-A490-CE4B-89E0-18FC29BB5205}"/>
              </a:ext>
            </a:extLst>
          </p:cNvPr>
          <p:cNvCxnSpPr>
            <a:cxnSpLocks/>
          </p:cNvCxnSpPr>
          <p:nvPr userDrawn="1"/>
        </p:nvCxnSpPr>
        <p:spPr>
          <a:xfrm>
            <a:off x="1207604" y="4225063"/>
            <a:ext cx="7936396" cy="0"/>
          </a:xfrm>
          <a:prstGeom prst="straightConnector1">
            <a:avLst/>
          </a:prstGeom>
          <a:noFill/>
          <a:ln w="28575" cap="flat" cmpd="sng">
            <a:solidFill>
              <a:srgbClr val="980000"/>
            </a:solidFill>
            <a:prstDash val="solid"/>
            <a:round/>
            <a:headEnd type="none" w="lg" len="lg"/>
            <a:tailEnd type="none" w="lg" len="lg"/>
          </a:ln>
        </p:spPr>
      </p:cxnSp>
    </p:spTree>
    <p:extLst>
      <p:ext uri="{BB962C8B-B14F-4D97-AF65-F5344CB8AC3E}">
        <p14:creationId xmlns:p14="http://schemas.microsoft.com/office/powerpoint/2010/main" val="3633537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1AB2FD7-958A-0C45-B087-7DDC509F8C39}"/>
              </a:ext>
            </a:extLst>
          </p:cNvPr>
          <p:cNvSpPr>
            <a:spLocks noGrp="1"/>
          </p:cNvSpPr>
          <p:nvPr>
            <p:ph type="title"/>
          </p:nvPr>
        </p:nvSpPr>
        <p:spPr>
          <a:xfrm>
            <a:off x="623888" y="1709739"/>
            <a:ext cx="7886700" cy="2852737"/>
          </a:xfrm>
        </p:spPr>
        <p:txBody>
          <a:bodyPr anchor="b">
            <a:normAutofit/>
          </a:bodyPr>
          <a:lstStyle>
            <a:lvl1pPr>
              <a:defRPr sz="4050"/>
            </a:lvl1pPr>
          </a:lstStyle>
          <a:p>
            <a:r>
              <a:rPr lang="en-US" dirty="0"/>
              <a:t>Click to edit Master title style</a:t>
            </a:r>
          </a:p>
        </p:txBody>
      </p:sp>
      <p:sp>
        <p:nvSpPr>
          <p:cNvPr id="3" name="Text Placeholder 2">
            <a:extLst>
              <a:ext uri="{FF2B5EF4-FFF2-40B4-BE49-F238E27FC236}">
                <a16:creationId xmlns="" xmlns:a16="http://schemas.microsoft.com/office/drawing/2014/main" id="{F8D793A9-78D0-DB44-9842-DF34C4F56FC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6" name="Slide Number Placeholder 5">
            <a:extLst>
              <a:ext uri="{FF2B5EF4-FFF2-40B4-BE49-F238E27FC236}">
                <a16:creationId xmlns="" xmlns:a16="http://schemas.microsoft.com/office/drawing/2014/main" id="{8B9850A2-0FAF-1F4F-9CFE-2458DCD44158}"/>
              </a:ext>
            </a:extLst>
          </p:cNvPr>
          <p:cNvSpPr>
            <a:spLocks noGrp="1"/>
          </p:cNvSpPr>
          <p:nvPr>
            <p:ph type="sldNum" sz="quarter" idx="12"/>
          </p:nvPr>
        </p:nvSpPr>
        <p:spPr/>
        <p:txBody>
          <a:bodyPr/>
          <a:lstStyle/>
          <a:p>
            <a:fld id="{D275CE6D-5C38-C543-B8AD-F8110668FDF9}"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40176215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C9FAF1C-2FEF-6242-ABE9-7D70C8595B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4B026BE8-82C8-4142-AE0F-CE6E9BD0AD14}"/>
              </a:ext>
            </a:extLst>
          </p:cNvPr>
          <p:cNvSpPr>
            <a:spLocks noGrp="1"/>
          </p:cNvSpPr>
          <p:nvPr>
            <p:ph sz="half" idx="1"/>
          </p:nvPr>
        </p:nvSpPr>
        <p:spPr>
          <a:xfrm>
            <a:off x="887068" y="1825625"/>
            <a:ext cx="362778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5CBD5BAE-18FF-7744-943F-AF451994984B}"/>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 xmlns:a16="http://schemas.microsoft.com/office/drawing/2014/main" id="{43AD9767-8F21-2644-BB12-1DA08EE147FC}"/>
              </a:ext>
            </a:extLst>
          </p:cNvPr>
          <p:cNvSpPr>
            <a:spLocks noGrp="1"/>
          </p:cNvSpPr>
          <p:nvPr>
            <p:ph type="sldNum" sz="quarter" idx="12"/>
          </p:nvPr>
        </p:nvSpPr>
        <p:spPr/>
        <p:txBody>
          <a:bodyPr/>
          <a:lstStyle/>
          <a:p>
            <a:fld id="{D275CE6D-5C38-C543-B8AD-F8110668FDF9}"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1805777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FA7DC57-EA5D-8A44-945E-B158D9524DB6}"/>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595C1A9C-F576-4A47-A383-5DE1DD2F612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 xmlns:a16="http://schemas.microsoft.com/office/drawing/2014/main" id="{1C93EC18-C9B1-7F4B-BFEA-54F523EF74F2}"/>
              </a:ext>
            </a:extLst>
          </p:cNvPr>
          <p:cNvSpPr>
            <a:spLocks noGrp="1"/>
          </p:cNvSpPr>
          <p:nvPr>
            <p:ph sz="half" idx="2"/>
          </p:nvPr>
        </p:nvSpPr>
        <p:spPr>
          <a:xfrm>
            <a:off x="629842" y="2505075"/>
            <a:ext cx="3868340" cy="36845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 xmlns:a16="http://schemas.microsoft.com/office/drawing/2014/main" id="{952A4D5A-5DB2-484D-88C8-A024BBC26AC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 xmlns:a16="http://schemas.microsoft.com/office/drawing/2014/main" id="{024C890A-252B-B348-84D8-D857DB0A8DE1}"/>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 xmlns:a16="http://schemas.microsoft.com/office/drawing/2014/main" id="{630C7B4F-6D0B-904C-9885-7CB0869B0960}"/>
              </a:ext>
            </a:extLst>
          </p:cNvPr>
          <p:cNvSpPr>
            <a:spLocks noGrp="1"/>
          </p:cNvSpPr>
          <p:nvPr>
            <p:ph type="sldNum" sz="quarter" idx="12"/>
          </p:nvPr>
        </p:nvSpPr>
        <p:spPr/>
        <p:txBody>
          <a:bodyPr/>
          <a:lstStyle/>
          <a:p>
            <a:fld id="{D275CE6D-5C38-C543-B8AD-F8110668FDF9}"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12182716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A5F2EC0-F0AE-9445-A41E-5C87D776FBEF}"/>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 xmlns:a16="http://schemas.microsoft.com/office/drawing/2014/main" id="{BE83625D-A756-7F49-AB3B-3B19F7CAA9EA}"/>
              </a:ext>
            </a:extLst>
          </p:cNvPr>
          <p:cNvSpPr>
            <a:spLocks noGrp="1"/>
          </p:cNvSpPr>
          <p:nvPr>
            <p:ph type="sldNum" sz="quarter" idx="12"/>
          </p:nvPr>
        </p:nvSpPr>
        <p:spPr/>
        <p:txBody>
          <a:bodyPr/>
          <a:lstStyle/>
          <a:p>
            <a:fld id="{D275CE6D-5C38-C543-B8AD-F8110668FDF9}"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32391722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D1F862F8-D10B-E844-A683-3AF7FD775A6D}"/>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 xmlns:a16="http://schemas.microsoft.com/office/drawing/2014/main" id="{142C8119-9F97-154F-8D0D-877CCDE63AA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E8A595C8-2E13-E74D-B6BC-3FE67DB6AC1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a:extLst>
              <a:ext uri="{FF2B5EF4-FFF2-40B4-BE49-F238E27FC236}">
                <a16:creationId xmlns="" xmlns:a16="http://schemas.microsoft.com/office/drawing/2014/main" id="{1758E6BD-2C0D-0948-8CA6-F12956A02597}"/>
              </a:ext>
            </a:extLst>
          </p:cNvPr>
          <p:cNvSpPr>
            <a:spLocks noGrp="1"/>
          </p:cNvSpPr>
          <p:nvPr>
            <p:ph type="sldNum" sz="quarter" idx="12"/>
          </p:nvPr>
        </p:nvSpPr>
        <p:spPr/>
        <p:txBody>
          <a:bodyPr/>
          <a:lstStyle/>
          <a:p>
            <a:fld id="{D275CE6D-5C38-C543-B8AD-F8110668FDF9}"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2096118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ctr" defTabSz="685800" rtl="0" eaLnBrk="1" latinLnBrk="0" hangingPunct="1">
              <a:spcBef>
                <a:spcPct val="0"/>
              </a:spcBef>
              <a:buNone/>
              <a:defRPr lang="en-US" sz="3300" kern="1200" dirty="0">
                <a:solidFill>
                  <a:srgbClr val="BD2226"/>
                </a:solidFill>
                <a:latin typeface="+mj-lt"/>
                <a:ea typeface="+mj-ea"/>
                <a:cs typeface="+mj-cs"/>
              </a:defRPr>
            </a:lvl1pPr>
          </a:lstStyle>
          <a:p>
            <a:r>
              <a:rPr lang="en-US" dirty="0"/>
              <a:t>Click to edit Master title style</a:t>
            </a:r>
          </a:p>
        </p:txBody>
      </p:sp>
      <p:sp>
        <p:nvSpPr>
          <p:cNvPr id="3" name="Content Placeholder 2"/>
          <p:cNvSpPr>
            <a:spLocks noGrp="1"/>
          </p:cNvSpPr>
          <p:nvPr>
            <p:ph idx="1"/>
          </p:nvPr>
        </p:nvSpPr>
        <p:spPr/>
        <p:txBody>
          <a:bodyPr/>
          <a:lstStyle>
            <a:lvl2pPr marL="557213" indent="-214313">
              <a:defRPr lang="en-US" sz="2100" kern="1200" dirty="0">
                <a:solidFill>
                  <a:srgbClr val="BD2226"/>
                </a:solidFill>
                <a:latin typeface="+mj-lt"/>
                <a:ea typeface="+mj-ea"/>
                <a:cs typeface="+mj-cs"/>
              </a:defRPr>
            </a:lvl2pPr>
          </a:lstStyle>
          <a:p>
            <a:pPr lvl="0"/>
            <a:r>
              <a:rPr lang="en-US" dirty="0"/>
              <a:t>Click to edit Master text styles</a:t>
            </a:r>
          </a:p>
          <a:p>
            <a:pPr marL="557213" lvl="1" indent="-214313" algn="l" defTabSz="685800" rtl="0" eaLnBrk="1" latinLnBrk="0" hangingPunct="1">
              <a:spcBef>
                <a:spcPct val="20000"/>
              </a:spcBef>
              <a:buFont typeface="Arial" pitchFamily="34" charset="0"/>
              <a:buChar char="–"/>
            </a:pPr>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00800" y="5769264"/>
            <a:ext cx="2489200" cy="952213"/>
          </a:xfrm>
          <a:prstGeom prst="rect">
            <a:avLst/>
          </a:prstGeom>
        </p:spPr>
      </p:pic>
    </p:spTree>
    <p:extLst>
      <p:ext uri="{BB962C8B-B14F-4D97-AF65-F5344CB8AC3E}">
        <p14:creationId xmlns:p14="http://schemas.microsoft.com/office/powerpoint/2010/main" val="2775175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858E29B-A727-0242-95D3-50DD382BCE06}"/>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 xmlns:a16="http://schemas.microsoft.com/office/drawing/2014/main" id="{64502107-0DCE-174F-BD90-B7DDBC0C3C06}"/>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 xmlns:a16="http://schemas.microsoft.com/office/drawing/2014/main" id="{09D27ABF-7140-B846-BA0A-AD8307DE4A4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a:extLst>
              <a:ext uri="{FF2B5EF4-FFF2-40B4-BE49-F238E27FC236}">
                <a16:creationId xmlns="" xmlns:a16="http://schemas.microsoft.com/office/drawing/2014/main" id="{631C0212-3F5D-924C-8A51-77A9A1441BD8}"/>
              </a:ext>
            </a:extLst>
          </p:cNvPr>
          <p:cNvSpPr>
            <a:spLocks noGrp="1"/>
          </p:cNvSpPr>
          <p:nvPr>
            <p:ph type="sldNum" sz="quarter" idx="12"/>
          </p:nvPr>
        </p:nvSpPr>
        <p:spPr/>
        <p:txBody>
          <a:bodyPr/>
          <a:lstStyle/>
          <a:p>
            <a:fld id="{D275CE6D-5C38-C543-B8AD-F8110668FDF9}"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6785451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5D8AD7A-692D-214C-B1E6-40FF2519FA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D4819F98-A45F-E94A-B7CD-C1136BEA9F7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 xmlns:a16="http://schemas.microsoft.com/office/drawing/2014/main" id="{C07C9E59-65FE-C340-86D6-CB8875869EA8}"/>
              </a:ext>
            </a:extLst>
          </p:cNvPr>
          <p:cNvSpPr>
            <a:spLocks noGrp="1"/>
          </p:cNvSpPr>
          <p:nvPr>
            <p:ph type="sldNum" sz="quarter" idx="12"/>
          </p:nvPr>
        </p:nvSpPr>
        <p:spPr/>
        <p:txBody>
          <a:bodyPr/>
          <a:lstStyle/>
          <a:p>
            <a:fld id="{D275CE6D-5C38-C543-B8AD-F8110668FDF9}"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36370840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44A64AD5-665A-C744-89D9-40F741E5C759}"/>
              </a:ext>
            </a:extLst>
          </p:cNvPr>
          <p:cNvSpPr>
            <a:spLocks noGrp="1"/>
          </p:cNvSpPr>
          <p:nvPr>
            <p:ph type="title" orient="vert"/>
          </p:nvPr>
        </p:nvSpPr>
        <p:spPr>
          <a:xfrm>
            <a:off x="6543675" y="365125"/>
            <a:ext cx="1971675" cy="5811838"/>
          </a:xfrm>
        </p:spPr>
        <p:txBody>
          <a:bodyPr vert="eaVert"/>
          <a:lstStyle/>
          <a:p>
            <a:r>
              <a:rPr lang="en-US" dirty="0"/>
              <a:t>Click to edit Master title style</a:t>
            </a:r>
          </a:p>
        </p:txBody>
      </p:sp>
      <p:sp>
        <p:nvSpPr>
          <p:cNvPr id="3" name="Vertical Text Placeholder 2">
            <a:extLst>
              <a:ext uri="{FF2B5EF4-FFF2-40B4-BE49-F238E27FC236}">
                <a16:creationId xmlns="" xmlns:a16="http://schemas.microsoft.com/office/drawing/2014/main" id="{E94136C4-AA83-DE43-BE00-E228E3F2BD52}"/>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 xmlns:a16="http://schemas.microsoft.com/office/drawing/2014/main" id="{1D3193CF-F9DC-B44A-A876-F2CFF65440CD}"/>
              </a:ext>
            </a:extLst>
          </p:cNvPr>
          <p:cNvSpPr>
            <a:spLocks noGrp="1"/>
          </p:cNvSpPr>
          <p:nvPr>
            <p:ph type="sldNum" sz="quarter" idx="12"/>
          </p:nvPr>
        </p:nvSpPr>
        <p:spPr/>
        <p:txBody>
          <a:bodyPr/>
          <a:lstStyle/>
          <a:p>
            <a:fld id="{D275CE6D-5C38-C543-B8AD-F8110668FDF9}" type="slidenum">
              <a:rPr lang="en-US" smtClean="0">
                <a:solidFill>
                  <a:srgbClr val="000000">
                    <a:tint val="75000"/>
                  </a:srgbClr>
                </a:solidFill>
              </a:rPr>
              <a:pPr/>
              <a:t>‹#›</a:t>
            </a:fld>
            <a:endParaRPr lang="en-US">
              <a:solidFill>
                <a:srgbClr val="000000">
                  <a:tint val="75000"/>
                </a:srgbClr>
              </a:solidFill>
            </a:endParaRPr>
          </a:p>
        </p:txBody>
      </p:sp>
    </p:spTree>
    <p:extLst>
      <p:ext uri="{BB962C8B-B14F-4D97-AF65-F5344CB8AC3E}">
        <p14:creationId xmlns:p14="http://schemas.microsoft.com/office/powerpoint/2010/main" val="16315247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90800" y="-431800"/>
            <a:ext cx="3733800" cy="4675152"/>
          </a:xfrm>
          <a:prstGeom prst="rect">
            <a:avLst/>
          </a:prstGeom>
        </p:spPr>
      </p:pic>
      <p:sp>
        <p:nvSpPr>
          <p:cNvPr id="3" name="Text Box 4"/>
          <p:cNvSpPr txBox="1">
            <a:spLocks noChangeArrowheads="1"/>
          </p:cNvSpPr>
          <p:nvPr/>
        </p:nvSpPr>
        <p:spPr bwMode="auto">
          <a:xfrm>
            <a:off x="1257300" y="4243352"/>
            <a:ext cx="6629400" cy="400110"/>
          </a:xfrm>
          <a:prstGeom prst="rect">
            <a:avLst/>
          </a:prstGeom>
          <a:noFill/>
          <a:ln>
            <a:noFill/>
          </a:ln>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spcBef>
                <a:spcPct val="50000"/>
              </a:spcBef>
              <a:defRPr/>
            </a:pPr>
            <a:r>
              <a:rPr lang="en-US" sz="2000" b="1" dirty="0" smtClean="0">
                <a:solidFill>
                  <a:srgbClr val="006666"/>
                </a:solidFill>
                <a:ea typeface="Arial"/>
                <a:cs typeface="Times New Roman" panose="02020603050405020304" pitchFamily="18" charset="0"/>
                <a:sym typeface="Arial"/>
                <a:hlinkClick r:id="rId3"/>
              </a:rPr>
              <a:t>https://phpa.health.maryland.gov</a:t>
            </a:r>
            <a:r>
              <a:rPr lang="en-US" sz="2000" b="1" dirty="0" smtClean="0">
                <a:solidFill>
                  <a:srgbClr val="006666"/>
                </a:solidFill>
                <a:ea typeface="Arial"/>
                <a:cs typeface="Times New Roman" panose="02020603050405020304" pitchFamily="18" charset="0"/>
                <a:sym typeface="Arial"/>
              </a:rPr>
              <a:t>  </a:t>
            </a:r>
            <a:endParaRPr lang="en-US" sz="2000" b="1" u="sng" dirty="0" smtClean="0">
              <a:solidFill>
                <a:srgbClr val="006666"/>
              </a:solidFill>
              <a:cs typeface="Times New Roman" panose="02020603050405020304" pitchFamily="18" charset="0"/>
            </a:endParaRPr>
          </a:p>
        </p:txBody>
      </p:sp>
      <p:sp>
        <p:nvSpPr>
          <p:cNvPr id="248837" name="Rectangle 5"/>
          <p:cNvSpPr>
            <a:spLocks noGrp="1" noChangeArrowheads="1"/>
          </p:cNvSpPr>
          <p:nvPr>
            <p:ph type="ctrTitle" sz="quarter"/>
          </p:nvPr>
        </p:nvSpPr>
        <p:spPr>
          <a:xfrm>
            <a:off x="1981200" y="2590807"/>
            <a:ext cx="5516366" cy="1446551"/>
          </a:xfrm>
        </p:spPr>
        <p:txBody>
          <a:bodyPr anchor="t"/>
          <a:lstStyle>
            <a:lvl1pPr>
              <a:defRPr sz="3300">
                <a:solidFill>
                  <a:srgbClr val="BD2226"/>
                </a:solidFill>
                <a:latin typeface="+mn-lt"/>
                <a:cs typeface="Arial" pitchFamily="34" charset="0"/>
              </a:defRPr>
            </a:lvl1pPr>
          </a:lstStyle>
          <a:p>
            <a:r>
              <a:rPr lang="en-US" dirty="0" smtClean="0"/>
              <a:t>Click to edit Master title style</a:t>
            </a:r>
            <a:endParaRPr lang="en-US" dirty="0"/>
          </a:p>
        </p:txBody>
      </p:sp>
    </p:spTree>
    <p:extLst>
      <p:ext uri="{BB962C8B-B14F-4D97-AF65-F5344CB8AC3E}">
        <p14:creationId xmlns:p14="http://schemas.microsoft.com/office/powerpoint/2010/main" val="163690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9F500D68-78EA-4967-BB60-1E1139652AAC}" type="datetimeFigureOut">
              <a:rPr lang="en-US" smtClean="0"/>
              <a:t>5/8/2019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2"/>
            <a:ext cx="2133600" cy="365125"/>
          </a:xfrm>
          <a:prstGeom prst="rect">
            <a:avLst/>
          </a:prstGeom>
        </p:spPr>
        <p:txBody>
          <a:bodyPr/>
          <a:lstStyle/>
          <a:p>
            <a:fld id="{5B108E38-C445-4B84-8AF2-93964A362565}" type="slidenum">
              <a:rPr lang="en-US" smtClean="0"/>
              <a:t>‹#›</a:t>
            </a:fld>
            <a:endParaRPr lang="en-US"/>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00800" y="5769264"/>
            <a:ext cx="2489200" cy="952213"/>
          </a:xfrm>
          <a:prstGeom prst="rect">
            <a:avLst/>
          </a:prstGeom>
        </p:spPr>
      </p:pic>
    </p:spTree>
    <p:extLst>
      <p:ext uri="{BB962C8B-B14F-4D97-AF65-F5344CB8AC3E}">
        <p14:creationId xmlns:p14="http://schemas.microsoft.com/office/powerpoint/2010/main" val="283343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2"/>
            <a:ext cx="2133600" cy="365125"/>
          </a:xfrm>
          <a:prstGeom prst="rect">
            <a:avLst/>
          </a:prstGeom>
        </p:spPr>
        <p:txBody>
          <a:bodyPr/>
          <a:lstStyle/>
          <a:p>
            <a:fld id="{9F500D68-78EA-4967-BB60-1E1139652AAC}" type="datetimeFigureOut">
              <a:rPr lang="en-US" smtClean="0"/>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p>
            <a:fld id="{5B108E38-C445-4B84-8AF2-93964A362565}"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00800" y="5769264"/>
            <a:ext cx="2489200" cy="952213"/>
          </a:xfrm>
          <a:prstGeom prst="rect">
            <a:avLst/>
          </a:prstGeom>
        </p:spPr>
      </p:pic>
    </p:spTree>
    <p:extLst>
      <p:ext uri="{BB962C8B-B14F-4D97-AF65-F5344CB8AC3E}">
        <p14:creationId xmlns:p14="http://schemas.microsoft.com/office/powerpoint/2010/main" val="3329290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2"/>
            <a:ext cx="2133600" cy="365125"/>
          </a:xfrm>
          <a:prstGeom prst="rect">
            <a:avLst/>
          </a:prstGeom>
        </p:spPr>
        <p:txBody>
          <a:bodyPr/>
          <a:lstStyle/>
          <a:p>
            <a:fld id="{9F500D68-78EA-4967-BB60-1E1139652AAC}" type="datetimeFigureOut">
              <a:rPr lang="en-US" smtClean="0"/>
              <a:t>5/8/2019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a:xfrm>
            <a:off x="6553200" y="6356352"/>
            <a:ext cx="2133600" cy="365125"/>
          </a:xfrm>
          <a:prstGeom prst="rect">
            <a:avLst/>
          </a:prstGeom>
        </p:spPr>
        <p:txBody>
          <a:bodyPr/>
          <a:lstStyle/>
          <a:p>
            <a:fld id="{5B108E38-C445-4B84-8AF2-93964A362565}" type="slidenum">
              <a:rPr lang="en-US" smtClean="0"/>
              <a:t>‹#›</a:t>
            </a:fld>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00800" y="5769264"/>
            <a:ext cx="2489200" cy="952213"/>
          </a:xfrm>
          <a:prstGeom prst="rect">
            <a:avLst/>
          </a:prstGeom>
        </p:spPr>
      </p:pic>
    </p:spTree>
    <p:extLst>
      <p:ext uri="{BB962C8B-B14F-4D97-AF65-F5344CB8AC3E}">
        <p14:creationId xmlns:p14="http://schemas.microsoft.com/office/powerpoint/2010/main" val="4116447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2"/>
            <a:ext cx="2133600" cy="365125"/>
          </a:xfrm>
          <a:prstGeom prst="rect">
            <a:avLst/>
          </a:prstGeom>
        </p:spPr>
        <p:txBody>
          <a:bodyPr/>
          <a:lstStyle/>
          <a:p>
            <a:fld id="{9F500D68-78EA-4967-BB60-1E1139652AAC}" type="datetimeFigureOut">
              <a:rPr lang="en-US" smtClean="0"/>
              <a:t>5/8/2019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6553200" y="6356352"/>
            <a:ext cx="2133600" cy="365125"/>
          </a:xfrm>
          <a:prstGeom prst="rect">
            <a:avLst/>
          </a:prstGeom>
        </p:spPr>
        <p:txBody>
          <a:bodyPr/>
          <a:lstStyle/>
          <a:p>
            <a:fld id="{5B108E38-C445-4B84-8AF2-93964A362565}" type="slidenum">
              <a:rPr lang="en-US" smtClean="0"/>
              <a:t>‹#›</a:t>
            </a:fld>
            <a:endParaRPr lang="en-US"/>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00800" y="5769264"/>
            <a:ext cx="2489200" cy="952213"/>
          </a:xfrm>
          <a:prstGeom prst="rect">
            <a:avLst/>
          </a:prstGeom>
        </p:spPr>
      </p:pic>
    </p:spTree>
    <p:extLst>
      <p:ext uri="{BB962C8B-B14F-4D97-AF65-F5344CB8AC3E}">
        <p14:creationId xmlns:p14="http://schemas.microsoft.com/office/powerpoint/2010/main" val="1178257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2"/>
            <a:ext cx="2133600" cy="365125"/>
          </a:xfrm>
          <a:prstGeom prst="rect">
            <a:avLst/>
          </a:prstGeom>
        </p:spPr>
        <p:txBody>
          <a:bodyPr/>
          <a:lstStyle/>
          <a:p>
            <a:fld id="{9F500D68-78EA-4967-BB60-1E1139652AAC}" type="datetimeFigureOut">
              <a:rPr lang="en-US" smtClean="0"/>
              <a:t>5/8/2019</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6553200" y="6356352"/>
            <a:ext cx="2133600" cy="365125"/>
          </a:xfrm>
          <a:prstGeom prst="rect">
            <a:avLst/>
          </a:prstGeom>
        </p:spPr>
        <p:txBody>
          <a:bodyPr/>
          <a:lstStyle/>
          <a:p>
            <a:fld id="{5B108E38-C445-4B84-8AF2-93964A362565}" type="slidenum">
              <a:rPr lang="en-US" smtClean="0"/>
              <a:t>‹#›</a:t>
            </a:fld>
            <a:endParaRPr lang="en-US"/>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00800" y="5769264"/>
            <a:ext cx="2489200" cy="952213"/>
          </a:xfrm>
          <a:prstGeom prst="rect">
            <a:avLst/>
          </a:prstGeom>
        </p:spPr>
      </p:pic>
    </p:spTree>
    <p:extLst>
      <p:ext uri="{BB962C8B-B14F-4D97-AF65-F5344CB8AC3E}">
        <p14:creationId xmlns:p14="http://schemas.microsoft.com/office/powerpoint/2010/main" val="2935254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457200" y="6356352"/>
            <a:ext cx="2133600" cy="365125"/>
          </a:xfrm>
          <a:prstGeom prst="rect">
            <a:avLst/>
          </a:prstGeom>
        </p:spPr>
        <p:txBody>
          <a:bodyPr/>
          <a:lstStyle/>
          <a:p>
            <a:fld id="{9F500D68-78EA-4967-BB60-1E1139652AAC}" type="datetimeFigureOut">
              <a:rPr lang="en-US" smtClean="0"/>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p>
            <a:fld id="{5B108E38-C445-4B84-8AF2-93964A362565}"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00800" y="5769264"/>
            <a:ext cx="2489200" cy="952213"/>
          </a:xfrm>
          <a:prstGeom prst="rect">
            <a:avLst/>
          </a:prstGeom>
        </p:spPr>
      </p:pic>
    </p:spTree>
    <p:extLst>
      <p:ext uri="{BB962C8B-B14F-4D97-AF65-F5344CB8AC3E}">
        <p14:creationId xmlns:p14="http://schemas.microsoft.com/office/powerpoint/2010/main" val="1024469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457200" y="6356352"/>
            <a:ext cx="2133600" cy="365125"/>
          </a:xfrm>
          <a:prstGeom prst="rect">
            <a:avLst/>
          </a:prstGeom>
        </p:spPr>
        <p:txBody>
          <a:bodyPr/>
          <a:lstStyle/>
          <a:p>
            <a:fld id="{9F500D68-78EA-4967-BB60-1E1139652AAC}" type="datetimeFigureOut">
              <a:rPr lang="en-US" smtClean="0"/>
              <a:t>5/8/2019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6553200" y="6356352"/>
            <a:ext cx="2133600" cy="365125"/>
          </a:xfrm>
          <a:prstGeom prst="rect">
            <a:avLst/>
          </a:prstGeom>
        </p:spPr>
        <p:txBody>
          <a:bodyPr/>
          <a:lstStyle/>
          <a:p>
            <a:fld id="{5B108E38-C445-4B84-8AF2-93964A362565}" type="slidenum">
              <a:rPr lang="en-US" smtClean="0"/>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00800" y="5769264"/>
            <a:ext cx="2489200" cy="952213"/>
          </a:xfrm>
          <a:prstGeom prst="rect">
            <a:avLst/>
          </a:prstGeom>
        </p:spPr>
      </p:pic>
    </p:spTree>
    <p:extLst>
      <p:ext uri="{BB962C8B-B14F-4D97-AF65-F5344CB8AC3E}">
        <p14:creationId xmlns:p14="http://schemas.microsoft.com/office/powerpoint/2010/main" val="12735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7200" y="6356352"/>
            <a:ext cx="8229600" cy="365125"/>
          </a:xfrm>
          <a:prstGeom prst="rect">
            <a:avLst/>
          </a:prstGeom>
        </p:spPr>
        <p:txBody>
          <a:bodyPr vert="horz" lIns="91440" tIns="45720" rIns="91440" bIns="45720" rtlCol="0" anchor="ctr"/>
          <a:lstStyle>
            <a:lvl1pPr algn="ctr">
              <a:defRPr sz="1500">
                <a:solidFill>
                  <a:schemeClr val="tx1">
                    <a:tint val="75000"/>
                  </a:schemeClr>
                </a:solidFill>
              </a:defRPr>
            </a:lvl1pPr>
          </a:lstStyle>
          <a:p>
            <a:endParaRPr lang="en-US" dirty="0"/>
          </a:p>
        </p:txBody>
      </p:sp>
    </p:spTree>
    <p:extLst>
      <p:ext uri="{BB962C8B-B14F-4D97-AF65-F5344CB8AC3E}">
        <p14:creationId xmlns:p14="http://schemas.microsoft.com/office/powerpoint/2010/main" val="21512808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4D754C78-7612-7841-8168-3168267AD5BC}"/>
              </a:ext>
            </a:extLst>
          </p:cNvPr>
          <p:cNvSpPr>
            <a:spLocks noGrp="1"/>
          </p:cNvSpPr>
          <p:nvPr>
            <p:ph type="title"/>
          </p:nvPr>
        </p:nvSpPr>
        <p:spPr>
          <a:xfrm>
            <a:off x="628650" y="695740"/>
            <a:ext cx="7886700" cy="99494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 xmlns:a16="http://schemas.microsoft.com/office/drawing/2014/main" id="{9E1BDA34-773B-E24F-9795-67AB0AAAF6E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a:t>
            </a:r>
            <a:r>
              <a:rPr lang="en-US" dirty="0" smtClean="0"/>
              <a:t>level</a:t>
            </a:r>
          </a:p>
          <a:p>
            <a:pPr lvl="4"/>
            <a:endParaRPr lang="en-US" dirty="0"/>
          </a:p>
        </p:txBody>
      </p:sp>
      <p:sp>
        <p:nvSpPr>
          <p:cNvPr id="6" name="Slide Number Placeholder 5">
            <a:extLst>
              <a:ext uri="{FF2B5EF4-FFF2-40B4-BE49-F238E27FC236}">
                <a16:creationId xmlns="" xmlns:a16="http://schemas.microsoft.com/office/drawing/2014/main" id="{86FE610F-F9D8-EA47-B076-18F52BB0C463}"/>
              </a:ext>
            </a:extLst>
          </p:cNvPr>
          <p:cNvSpPr>
            <a:spLocks noGrp="1"/>
          </p:cNvSpPr>
          <p:nvPr>
            <p:ph type="sldNum" sz="quarter" idx="4"/>
          </p:nvPr>
        </p:nvSpPr>
        <p:spPr>
          <a:xfrm>
            <a:off x="554108" y="6231918"/>
            <a:ext cx="332961" cy="365125"/>
          </a:xfrm>
          <a:prstGeom prst="rect">
            <a:avLst/>
          </a:prstGeom>
        </p:spPr>
        <p:txBody>
          <a:bodyPr vert="horz" lIns="91440" tIns="45720" rIns="91440" bIns="45720" rtlCol="0" anchor="ctr"/>
          <a:lstStyle>
            <a:lvl1pPr algn="l">
              <a:defRPr sz="1050">
                <a:solidFill>
                  <a:schemeClr val="tx1">
                    <a:tint val="75000"/>
                  </a:schemeClr>
                </a:solidFill>
                <a:latin typeface="Times New Roman" panose="02020603050405020304" pitchFamily="18" charset="0"/>
                <a:cs typeface="Times New Roman" panose="02020603050405020304" pitchFamily="18" charset="0"/>
              </a:defRPr>
            </a:lvl1pPr>
          </a:lstStyle>
          <a:p>
            <a:fld id="{D275CE6D-5C38-C543-B8AD-F8110668FDF9}" type="slidenum">
              <a:rPr lang="en-US" smtClean="0">
                <a:solidFill>
                  <a:srgbClr val="000000">
                    <a:tint val="75000"/>
                  </a:srgbClr>
                </a:solidFill>
              </a:rPr>
              <a:pPr/>
              <a:t>‹#›</a:t>
            </a:fld>
            <a:endParaRPr lang="en-US" dirty="0">
              <a:solidFill>
                <a:srgbClr val="000000">
                  <a:tint val="75000"/>
                </a:srgbClr>
              </a:solidFill>
            </a:endParaRPr>
          </a:p>
        </p:txBody>
      </p:sp>
      <p:pic>
        <p:nvPicPr>
          <p:cNvPr id="4" name="Picture 3"/>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457950" y="5547664"/>
            <a:ext cx="2057400" cy="1049378"/>
          </a:xfrm>
          <a:prstGeom prst="rect">
            <a:avLst/>
          </a:prstGeom>
        </p:spPr>
      </p:pic>
    </p:spTree>
    <p:extLst>
      <p:ext uri="{BB962C8B-B14F-4D97-AF65-F5344CB8AC3E}">
        <p14:creationId xmlns:p14="http://schemas.microsoft.com/office/powerpoint/2010/main" val="9651541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defTabSz="685800" rtl="0" eaLnBrk="1" latinLnBrk="0" hangingPunct="1">
        <a:lnSpc>
          <a:spcPct val="90000"/>
        </a:lnSpc>
        <a:spcBef>
          <a:spcPct val="0"/>
        </a:spcBef>
        <a:buNone/>
        <a:defRPr sz="3000" b="1" kern="1200">
          <a:solidFill>
            <a:srgbClr val="BD2226"/>
          </a:solidFill>
          <a:latin typeface="+mn-lt"/>
          <a:ea typeface="+mj-ea"/>
          <a:cs typeface="+mj-cs"/>
        </a:defRPr>
      </a:lvl1pPr>
    </p:titleStyle>
    <p:bodyStyle>
      <a:lvl1pPr marL="171450" indent="-171450" algn="l" defTabSz="685800" rtl="0" eaLnBrk="1" latinLnBrk="0" hangingPunct="1">
        <a:lnSpc>
          <a:spcPct val="90000"/>
        </a:lnSpc>
        <a:spcBef>
          <a:spcPts val="750"/>
        </a:spcBef>
        <a:buClr>
          <a:srgbClr val="BD2226"/>
        </a:buClr>
        <a:buFont typeface="Wingdings" panose="05000000000000000000" pitchFamily="2" charset="2"/>
        <a:buChar char="§"/>
        <a:defRPr sz="2100" kern="1200">
          <a:solidFill>
            <a:schemeClr val="tx1"/>
          </a:solidFill>
          <a:latin typeface="+mn-lt"/>
          <a:ea typeface="+mn-ea"/>
          <a:cs typeface="Times New Roman" panose="02020603050405020304" pitchFamily="18" charset="0"/>
        </a:defRPr>
      </a:lvl1pPr>
      <a:lvl2pPr marL="514350" indent="-171450" algn="l" defTabSz="685800" rtl="0" eaLnBrk="1" latinLnBrk="0" hangingPunct="1">
        <a:lnSpc>
          <a:spcPct val="90000"/>
        </a:lnSpc>
        <a:spcBef>
          <a:spcPts val="375"/>
        </a:spcBef>
        <a:buClr>
          <a:srgbClr val="BD2226"/>
        </a:buClr>
        <a:buFont typeface="Wingdings" panose="05000000000000000000" pitchFamily="2" charset="2"/>
        <a:buChar char="§"/>
        <a:defRPr sz="1800" kern="1200">
          <a:solidFill>
            <a:schemeClr val="tx1"/>
          </a:solidFill>
          <a:latin typeface="+mn-lt"/>
          <a:ea typeface="+mn-ea"/>
          <a:cs typeface="Times New Roman" panose="02020603050405020304" pitchFamily="18" charset="0"/>
        </a:defRPr>
      </a:lvl2pPr>
      <a:lvl3pPr marL="857250" indent="-171450" algn="l" defTabSz="685800" rtl="0" eaLnBrk="1" latinLnBrk="0" hangingPunct="1">
        <a:lnSpc>
          <a:spcPct val="90000"/>
        </a:lnSpc>
        <a:spcBef>
          <a:spcPts val="375"/>
        </a:spcBef>
        <a:buClr>
          <a:srgbClr val="BD2226"/>
        </a:buClr>
        <a:buFont typeface="Wingdings" panose="05000000000000000000" pitchFamily="2" charset="2"/>
        <a:buChar char="§"/>
        <a:defRPr sz="1500" kern="1200">
          <a:solidFill>
            <a:schemeClr val="tx1"/>
          </a:solidFill>
          <a:latin typeface="+mn-lt"/>
          <a:ea typeface="+mn-ea"/>
          <a:cs typeface="Times New Roman" panose="02020603050405020304" pitchFamily="18" charset="0"/>
        </a:defRPr>
      </a:lvl3pPr>
      <a:lvl4pPr marL="1200150" indent="-171450" algn="l" defTabSz="685800" rtl="0" eaLnBrk="1" latinLnBrk="0" hangingPunct="1">
        <a:lnSpc>
          <a:spcPct val="90000"/>
        </a:lnSpc>
        <a:spcBef>
          <a:spcPts val="375"/>
        </a:spcBef>
        <a:buClr>
          <a:srgbClr val="BD2226"/>
        </a:buClr>
        <a:buFont typeface="Wingdings" panose="05000000000000000000" pitchFamily="2" charset="2"/>
        <a:buChar char="§"/>
        <a:defRPr sz="1350" kern="1200">
          <a:solidFill>
            <a:schemeClr val="tx1"/>
          </a:solidFill>
          <a:latin typeface="+mn-lt"/>
          <a:ea typeface="+mn-ea"/>
          <a:cs typeface="Times New Roman" panose="02020603050405020304" pitchFamily="18" charset="0"/>
        </a:defRPr>
      </a:lvl4pPr>
      <a:lvl5pPr marL="1543050" indent="-171450" algn="l" defTabSz="685800" rtl="0" eaLnBrk="1" latinLnBrk="0" hangingPunct="1">
        <a:lnSpc>
          <a:spcPct val="90000"/>
        </a:lnSpc>
        <a:spcBef>
          <a:spcPts val="375"/>
        </a:spcBef>
        <a:buClr>
          <a:srgbClr val="BD2226"/>
        </a:buClr>
        <a:buFont typeface="Wingdings" panose="05000000000000000000" pitchFamily="2" charset="2"/>
        <a:buChar char="§"/>
        <a:defRPr sz="1350" kern="1200">
          <a:solidFill>
            <a:schemeClr val="tx1"/>
          </a:solidFill>
          <a:latin typeface="+mn-lt"/>
          <a:ea typeface="+mn-ea"/>
          <a:cs typeface="Times New Roman" panose="02020603050405020304" pitchFamily="18"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19175A1-2517-744F-9A8B-57E30E174F53}"/>
              </a:ext>
            </a:extLst>
          </p:cNvPr>
          <p:cNvSpPr>
            <a:spLocks noGrp="1"/>
          </p:cNvSpPr>
          <p:nvPr>
            <p:ph type="ctrTitle"/>
          </p:nvPr>
        </p:nvSpPr>
        <p:spPr>
          <a:xfrm>
            <a:off x="1185575" y="3292606"/>
            <a:ext cx="6858000" cy="1548640"/>
          </a:xfrm>
        </p:spPr>
        <p:txBody>
          <a:bodyPr>
            <a:normAutofit fontScale="90000"/>
          </a:bodyPr>
          <a:lstStyle/>
          <a:p>
            <a:r>
              <a:rPr lang="en-US" b="0" dirty="0" smtClean="0">
                <a:solidFill>
                  <a:schemeClr val="tx1"/>
                </a:solidFill>
              </a:rPr>
              <a:t>The Maryland SPARC Collaborative presents:</a:t>
            </a:r>
            <a:br>
              <a:rPr lang="en-US" b="0" dirty="0" smtClean="0">
                <a:solidFill>
                  <a:schemeClr val="tx1"/>
                </a:solidFill>
              </a:rPr>
            </a:br>
            <a:r>
              <a:rPr lang="en-US" b="0" dirty="0" smtClean="0">
                <a:solidFill>
                  <a:schemeClr val="tx1"/>
                </a:solidFill>
              </a:rPr>
              <a:t/>
            </a:r>
            <a:br>
              <a:rPr lang="en-US" b="0" dirty="0" smtClean="0">
                <a:solidFill>
                  <a:schemeClr val="tx1"/>
                </a:solidFill>
              </a:rPr>
            </a:br>
            <a:r>
              <a:rPr lang="en-US" i="1" dirty="0">
                <a:solidFill>
                  <a:srgbClr val="BD2226"/>
                </a:solidFill>
              </a:rPr>
              <a:t>Throwing (Pre)Caution(s) to the Wind: </a:t>
            </a:r>
            <a:r>
              <a:rPr lang="en-US" i="1" dirty="0" err="1">
                <a:solidFill>
                  <a:srgbClr val="BD2226"/>
                </a:solidFill>
              </a:rPr>
              <a:t>SPARCing</a:t>
            </a:r>
            <a:r>
              <a:rPr lang="en-US" i="1" dirty="0">
                <a:solidFill>
                  <a:srgbClr val="BD2226"/>
                </a:solidFill>
              </a:rPr>
              <a:t> a Debate on Stopping Contact Precautions</a:t>
            </a:r>
            <a:br>
              <a:rPr lang="en-US" i="1" dirty="0">
                <a:solidFill>
                  <a:srgbClr val="BD2226"/>
                </a:solidFill>
              </a:rPr>
            </a:br>
            <a:r>
              <a:rPr lang="en-US" dirty="0" smtClean="0">
                <a:solidFill>
                  <a:srgbClr val="BD2226"/>
                </a:solidFill>
              </a:rPr>
              <a:t/>
            </a:r>
            <a:br>
              <a:rPr lang="en-US" dirty="0" smtClean="0">
                <a:solidFill>
                  <a:srgbClr val="BD2226"/>
                </a:solidFill>
              </a:rPr>
            </a:br>
            <a:endParaRPr lang="en-US" dirty="0">
              <a:solidFill>
                <a:srgbClr val="BD2226"/>
              </a:solidFill>
            </a:endParaRPr>
          </a:p>
        </p:txBody>
      </p:sp>
      <p:sp>
        <p:nvSpPr>
          <p:cNvPr id="11" name="Text Placeholder 10">
            <a:extLst>
              <a:ext uri="{FF2B5EF4-FFF2-40B4-BE49-F238E27FC236}">
                <a16:creationId xmlns="" xmlns:a16="http://schemas.microsoft.com/office/drawing/2014/main" id="{2164A2A8-21D7-5942-ADD6-E9C1C3FB3677}"/>
              </a:ext>
            </a:extLst>
          </p:cNvPr>
          <p:cNvSpPr>
            <a:spLocks noGrp="1"/>
          </p:cNvSpPr>
          <p:nvPr>
            <p:ph type="body" sz="quarter" idx="11"/>
          </p:nvPr>
        </p:nvSpPr>
        <p:spPr>
          <a:xfrm>
            <a:off x="1185575" y="4224333"/>
            <a:ext cx="6858000" cy="1332206"/>
          </a:xfrm>
        </p:spPr>
        <p:txBody>
          <a:bodyPr>
            <a:noAutofit/>
          </a:bodyPr>
          <a:lstStyle/>
          <a:p>
            <a:r>
              <a:rPr lang="en-US" sz="2400" i="1" dirty="0" smtClean="0">
                <a:solidFill>
                  <a:schemeClr val="tx1"/>
                </a:solidFill>
              </a:rPr>
              <a:t>May 2, </a:t>
            </a:r>
            <a:r>
              <a:rPr lang="en-US" sz="2400" i="1" dirty="0">
                <a:solidFill>
                  <a:schemeClr val="tx1"/>
                </a:solidFill>
              </a:rPr>
              <a:t>2019</a:t>
            </a:r>
          </a:p>
          <a:p>
            <a:r>
              <a:rPr lang="en-US" sz="2400" i="1" dirty="0">
                <a:solidFill>
                  <a:schemeClr val="tx1"/>
                </a:solidFill>
              </a:rPr>
              <a:t>12-1pm EST</a:t>
            </a:r>
          </a:p>
          <a:p>
            <a:r>
              <a:rPr lang="en-US" sz="2400" i="1" dirty="0">
                <a:solidFill>
                  <a:schemeClr val="tx1"/>
                </a:solidFill>
              </a:rPr>
              <a:t>Dial-in: 888-672-1467</a:t>
            </a:r>
          </a:p>
        </p:txBody>
      </p:sp>
      <p:sp>
        <p:nvSpPr>
          <p:cNvPr id="3" name="Rectangle 2"/>
          <p:cNvSpPr/>
          <p:nvPr/>
        </p:nvSpPr>
        <p:spPr>
          <a:xfrm>
            <a:off x="0" y="857251"/>
            <a:ext cx="9144000" cy="918713"/>
          </a:xfrm>
          <a:prstGeom prst="rect">
            <a:avLst/>
          </a:prstGeom>
          <a:solidFill>
            <a:srgbClr val="3EB7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t="32023"/>
          <a:stretch/>
        </p:blipFill>
        <p:spPr>
          <a:xfrm>
            <a:off x="3167699" y="1798711"/>
            <a:ext cx="3159776" cy="821666"/>
          </a:xfrm>
          <a:prstGeom prst="rect">
            <a:avLst/>
          </a:prstGeom>
        </p:spPr>
      </p:pic>
      <p:sp>
        <p:nvSpPr>
          <p:cNvPr id="10" name="Rectangle 9"/>
          <p:cNvSpPr/>
          <p:nvPr/>
        </p:nvSpPr>
        <p:spPr>
          <a:xfrm>
            <a:off x="0" y="5871354"/>
            <a:ext cx="9144000" cy="129396"/>
          </a:xfrm>
          <a:prstGeom prst="rect">
            <a:avLst/>
          </a:prstGeom>
          <a:solidFill>
            <a:srgbClr val="3EB7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Tree>
    <p:extLst>
      <p:ext uri="{BB962C8B-B14F-4D97-AF65-F5344CB8AC3E}">
        <p14:creationId xmlns:p14="http://schemas.microsoft.com/office/powerpoint/2010/main" val="19015320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0089143C-1C76-4294-8190-2FBB6013A67F}"/>
              </a:ext>
            </a:extLst>
          </p:cNvPr>
          <p:cNvSpPr>
            <a:spLocks noGrp="1"/>
          </p:cNvSpPr>
          <p:nvPr>
            <p:ph type="title"/>
          </p:nvPr>
        </p:nvSpPr>
        <p:spPr/>
        <p:txBody>
          <a:bodyPr/>
          <a:lstStyle/>
          <a:p>
            <a:r>
              <a:rPr lang="en-US" i="1" dirty="0"/>
              <a:t>C. diff </a:t>
            </a:r>
            <a:r>
              <a:rPr lang="en-US" dirty="0"/>
              <a:t>and patient to patient transmission</a:t>
            </a:r>
            <a:endParaRPr lang="en-US" i="1" dirty="0"/>
          </a:p>
        </p:txBody>
      </p:sp>
      <p:sp>
        <p:nvSpPr>
          <p:cNvPr id="5" name="Content Placeholder 4">
            <a:extLst>
              <a:ext uri="{FF2B5EF4-FFF2-40B4-BE49-F238E27FC236}">
                <a16:creationId xmlns:a16="http://schemas.microsoft.com/office/drawing/2014/main" xmlns="" id="{392809DB-39CC-4695-BE36-FFFD1C87DB52}"/>
              </a:ext>
            </a:extLst>
          </p:cNvPr>
          <p:cNvSpPr>
            <a:spLocks noGrp="1"/>
          </p:cNvSpPr>
          <p:nvPr>
            <p:ph idx="1"/>
          </p:nvPr>
        </p:nvSpPr>
        <p:spPr/>
        <p:txBody>
          <a:bodyPr/>
          <a:lstStyle/>
          <a:p>
            <a:r>
              <a:rPr lang="en-US" dirty="0"/>
              <a:t>Kong et al (CID 2019: 68 p 204) was able to link 52% of CDI cases to a carrier and/or patient with CDI </a:t>
            </a:r>
          </a:p>
          <a:p>
            <a:r>
              <a:rPr lang="en-US" dirty="0" err="1"/>
              <a:t>Zacharioudakis</a:t>
            </a:r>
            <a:r>
              <a:rPr lang="en-US" dirty="0"/>
              <a:t> (Am J Gastro 2015) showed that 2/3</a:t>
            </a:r>
            <a:r>
              <a:rPr lang="en-US" baseline="30000" dirty="0"/>
              <a:t> </a:t>
            </a:r>
            <a:r>
              <a:rPr lang="en-US" dirty="0"/>
              <a:t>of HO CDI cases were not colonized on admission, so clearly represent a new acquisition</a:t>
            </a:r>
          </a:p>
          <a:p>
            <a:r>
              <a:rPr lang="en-US" dirty="0"/>
              <a:t>Curry (CID 2013) was able to link 30% of new CDI cases to other patients </a:t>
            </a:r>
          </a:p>
        </p:txBody>
      </p:sp>
    </p:spTree>
    <p:extLst>
      <p:ext uri="{BB962C8B-B14F-4D97-AF65-F5344CB8AC3E}">
        <p14:creationId xmlns:p14="http://schemas.microsoft.com/office/powerpoint/2010/main" val="4058196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Benefits: healthcare worker hands are contaminated prior to room entry</a:t>
            </a:r>
          </a:p>
        </p:txBody>
      </p:sp>
      <p:sp>
        <p:nvSpPr>
          <p:cNvPr id="3" name="Content Placeholder 2"/>
          <p:cNvSpPr>
            <a:spLocks noGrp="1"/>
          </p:cNvSpPr>
          <p:nvPr>
            <p:ph idx="1"/>
          </p:nvPr>
        </p:nvSpPr>
        <p:spPr/>
        <p:txBody>
          <a:bodyPr/>
          <a:lstStyle/>
          <a:p>
            <a:r>
              <a:rPr lang="en-US" dirty="0"/>
              <a:t>Contact precautions (use of gloves) prevent this potential transmission to patients</a:t>
            </a:r>
          </a:p>
          <a:p>
            <a:r>
              <a:rPr lang="en-US" dirty="0"/>
              <a:t>One study showed 11% </a:t>
            </a:r>
            <a:r>
              <a:rPr lang="en-US" i="1" dirty="0"/>
              <a:t>Staph aureus</a:t>
            </a:r>
            <a:r>
              <a:rPr lang="en-US" dirty="0"/>
              <a:t>, 6% </a:t>
            </a:r>
            <a:r>
              <a:rPr lang="en-US" i="1" dirty="0"/>
              <a:t>Acinetobacter</a:t>
            </a:r>
            <a:r>
              <a:rPr lang="en-US" dirty="0"/>
              <a:t>, 2% </a:t>
            </a:r>
            <a:r>
              <a:rPr lang="en-US" i="1" dirty="0"/>
              <a:t>Enterococcus</a:t>
            </a:r>
            <a:r>
              <a:rPr lang="en-US" baseline="30000" dirty="0"/>
              <a:t>1</a:t>
            </a:r>
          </a:p>
          <a:p>
            <a:r>
              <a:rPr lang="en-US" dirty="0"/>
              <a:t>Our group showed MRSA 2%, </a:t>
            </a:r>
            <a:r>
              <a:rPr lang="en-US" dirty="0" err="1"/>
              <a:t>Acinetobacter</a:t>
            </a:r>
            <a:r>
              <a:rPr lang="en-US" dirty="0"/>
              <a:t> 2%</a:t>
            </a:r>
            <a:r>
              <a:rPr lang="en-US" baseline="30000" dirty="0"/>
              <a:t>2</a:t>
            </a:r>
          </a:p>
        </p:txBody>
      </p:sp>
      <p:sp>
        <p:nvSpPr>
          <p:cNvPr id="5" name="Footer Placeholder 4"/>
          <p:cNvSpPr>
            <a:spLocks noGrp="1"/>
          </p:cNvSpPr>
          <p:nvPr>
            <p:ph type="ftr" sz="quarter" idx="11"/>
          </p:nvPr>
        </p:nvSpPr>
        <p:spPr>
          <a:xfrm>
            <a:off x="990600" y="5652295"/>
            <a:ext cx="7498080" cy="473870"/>
          </a:xfrm>
        </p:spPr>
        <p:txBody>
          <a:bodyPr/>
          <a:lstStyle/>
          <a:p>
            <a:pPr algn="l"/>
            <a:r>
              <a:rPr lang="en-US" sz="1800" baseline="30000" dirty="0">
                <a:solidFill>
                  <a:prstClr val="black"/>
                </a:solidFill>
                <a:latin typeface="Calibri"/>
              </a:rPr>
              <a:t>1</a:t>
            </a:r>
            <a:r>
              <a:rPr lang="en-US" sz="1800" dirty="0">
                <a:solidFill>
                  <a:prstClr val="black"/>
                </a:solidFill>
                <a:latin typeface="Calibri"/>
              </a:rPr>
              <a:t>Munoz-Price LS et al., AJIC 2012:e245 </a:t>
            </a:r>
            <a:r>
              <a:rPr lang="en-US" sz="1800" baseline="30000" dirty="0">
                <a:solidFill>
                  <a:prstClr val="black"/>
                </a:solidFill>
                <a:latin typeface="Calibri"/>
              </a:rPr>
              <a:t>2</a:t>
            </a:r>
            <a:r>
              <a:rPr lang="en-US" sz="1800" dirty="0">
                <a:solidFill>
                  <a:prstClr val="black"/>
                </a:solidFill>
                <a:latin typeface="Calibri"/>
              </a:rPr>
              <a:t>Morgan DJ et al., ICHE 2010:716</a:t>
            </a:r>
          </a:p>
        </p:txBody>
      </p:sp>
      <p:cxnSp>
        <p:nvCxnSpPr>
          <p:cNvPr id="6" name="Straight Connector 5"/>
          <p:cNvCxnSpPr/>
          <p:nvPr/>
        </p:nvCxnSpPr>
        <p:spPr>
          <a:xfrm>
            <a:off x="1051560" y="5543550"/>
            <a:ext cx="68580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576082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BD2226"/>
                </a:solidFill>
              </a:rPr>
              <a:t>Clothing is frequently contaminated</a:t>
            </a:r>
          </a:p>
        </p:txBody>
      </p:sp>
      <p:sp>
        <p:nvSpPr>
          <p:cNvPr id="3" name="Content Placeholder 2"/>
          <p:cNvSpPr>
            <a:spLocks noGrp="1"/>
          </p:cNvSpPr>
          <p:nvPr>
            <p:ph sz="half" idx="1"/>
          </p:nvPr>
        </p:nvSpPr>
        <p:spPr/>
        <p:txBody>
          <a:bodyPr>
            <a:normAutofit/>
          </a:bodyPr>
          <a:lstStyle/>
          <a:p>
            <a:r>
              <a:rPr lang="en-US" dirty="0"/>
              <a:t>Lab coats are frequently contaminated</a:t>
            </a:r>
            <a:r>
              <a:rPr lang="en-US" baseline="30000" dirty="0"/>
              <a:t>1</a:t>
            </a:r>
          </a:p>
          <a:p>
            <a:pPr lvl="1"/>
            <a:r>
              <a:rPr lang="en-US" dirty="0">
                <a:solidFill>
                  <a:srgbClr val="BD2226"/>
                </a:solidFill>
              </a:rPr>
              <a:t>Among 149 grand rounds attendees, 23% were contaminated with </a:t>
            </a:r>
            <a:r>
              <a:rPr lang="en-US" i="1" dirty="0">
                <a:solidFill>
                  <a:srgbClr val="BD2226"/>
                </a:solidFill>
              </a:rPr>
              <a:t>S </a:t>
            </a:r>
            <a:r>
              <a:rPr lang="en-US" i="1" dirty="0" err="1">
                <a:solidFill>
                  <a:srgbClr val="BD2226"/>
                </a:solidFill>
              </a:rPr>
              <a:t>aureus</a:t>
            </a:r>
            <a:r>
              <a:rPr lang="en-US" dirty="0">
                <a:solidFill>
                  <a:srgbClr val="BD2226"/>
                </a:solidFill>
              </a:rPr>
              <a:t>, of which 18% were MRSA</a:t>
            </a:r>
          </a:p>
          <a:p>
            <a:r>
              <a:rPr lang="en-US" dirty="0"/>
              <a:t>Scrubs are frequently contaminated</a:t>
            </a:r>
            <a:r>
              <a:rPr lang="en-US" baseline="30000" dirty="0"/>
              <a:t>2</a:t>
            </a:r>
          </a:p>
          <a:p>
            <a:pPr lvl="1"/>
            <a:r>
              <a:rPr lang="en-US" dirty="0">
                <a:solidFill>
                  <a:srgbClr val="BD2226"/>
                </a:solidFill>
              </a:rPr>
              <a:t>MRSA contamination of 50%</a:t>
            </a:r>
          </a:p>
          <a:p>
            <a:pPr lvl="1"/>
            <a:r>
              <a:rPr lang="en-US" dirty="0">
                <a:solidFill>
                  <a:srgbClr val="BD2226"/>
                </a:solidFill>
              </a:rPr>
              <a:t>Gram-negative contamination of 13%</a:t>
            </a:r>
          </a:p>
        </p:txBody>
      </p:sp>
      <p:sp>
        <p:nvSpPr>
          <p:cNvPr id="4" name="Footer Placeholder 3"/>
          <p:cNvSpPr>
            <a:spLocks noGrp="1"/>
          </p:cNvSpPr>
          <p:nvPr>
            <p:ph type="ftr" sz="quarter" idx="11"/>
          </p:nvPr>
        </p:nvSpPr>
        <p:spPr>
          <a:xfrm>
            <a:off x="304800" y="5821682"/>
            <a:ext cx="8229600" cy="365125"/>
          </a:xfrm>
        </p:spPr>
        <p:txBody>
          <a:bodyPr/>
          <a:lstStyle/>
          <a:p>
            <a:pPr algn="l"/>
            <a:r>
              <a:rPr lang="en-US" sz="1800" baseline="30000" dirty="0">
                <a:solidFill>
                  <a:prstClr val="black"/>
                </a:solidFill>
                <a:latin typeface="Calibri"/>
              </a:rPr>
              <a:t>1</a:t>
            </a:r>
            <a:r>
              <a:rPr lang="en-US" sz="1800" dirty="0">
                <a:solidFill>
                  <a:prstClr val="black"/>
                </a:solidFill>
                <a:latin typeface="Calibri"/>
              </a:rPr>
              <a:t>Treakle AM et al. AJIC 2009:101 </a:t>
            </a:r>
            <a:r>
              <a:rPr lang="en-US" sz="1800" baseline="30000" dirty="0">
                <a:solidFill>
                  <a:prstClr val="black"/>
                </a:solidFill>
                <a:latin typeface="Calibri"/>
              </a:rPr>
              <a:t>2</a:t>
            </a:r>
            <a:r>
              <a:rPr lang="en-US" sz="1800" dirty="0">
                <a:solidFill>
                  <a:prstClr val="black"/>
                </a:solidFill>
                <a:latin typeface="Calibri"/>
              </a:rPr>
              <a:t>Bearman GM et al. ICHE 2012:268 </a:t>
            </a:r>
            <a:r>
              <a:rPr lang="en-US" sz="1800" baseline="30000" dirty="0">
                <a:solidFill>
                  <a:prstClr val="black"/>
                </a:solidFill>
                <a:latin typeface="Calibri"/>
              </a:rPr>
              <a:t>3</a:t>
            </a:r>
            <a:r>
              <a:rPr lang="en-US" sz="1800" dirty="0">
                <a:solidFill>
                  <a:prstClr val="black"/>
                </a:solidFill>
                <a:latin typeface="Calibri"/>
              </a:rPr>
              <a:t>Williams C et al. ICHE 2015: 431</a:t>
            </a:r>
          </a:p>
        </p:txBody>
      </p:sp>
      <p:cxnSp>
        <p:nvCxnSpPr>
          <p:cNvPr id="7" name="Straight Connector 6"/>
          <p:cNvCxnSpPr/>
          <p:nvPr/>
        </p:nvCxnSpPr>
        <p:spPr>
          <a:xfrm>
            <a:off x="457200" y="5616260"/>
            <a:ext cx="7772400" cy="7620"/>
          </a:xfrm>
          <a:prstGeom prst="line">
            <a:avLst/>
          </a:prstGeom>
        </p:spPr>
        <p:style>
          <a:lnRef idx="1">
            <a:schemeClr val="dk1"/>
          </a:lnRef>
          <a:fillRef idx="0">
            <a:schemeClr val="dk1"/>
          </a:fillRef>
          <a:effectRef idx="0">
            <a:schemeClr val="dk1"/>
          </a:effectRef>
          <a:fontRef idx="minor">
            <a:schemeClr val="tx1"/>
          </a:fontRef>
        </p:style>
      </p:cxnSp>
      <p:pic>
        <p:nvPicPr>
          <p:cNvPr id="8" name="Picture 2"/>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l="10646" t="6154" r="11815" b="6154"/>
          <a:stretch>
            <a:fillRect/>
          </a:stretch>
        </p:blipFill>
        <p:spPr bwMode="auto">
          <a:xfrm>
            <a:off x="5451227" y="2228851"/>
            <a:ext cx="2321174" cy="2465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627199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Gloves and gowns are protective</a:t>
            </a:r>
          </a:p>
        </p:txBody>
      </p:sp>
      <p:sp>
        <p:nvSpPr>
          <p:cNvPr id="3" name="Content Placeholder 2"/>
          <p:cNvSpPr>
            <a:spLocks noGrp="1"/>
          </p:cNvSpPr>
          <p:nvPr>
            <p:ph idx="1"/>
          </p:nvPr>
        </p:nvSpPr>
        <p:spPr/>
        <p:txBody>
          <a:bodyPr/>
          <a:lstStyle/>
          <a:p>
            <a:r>
              <a:rPr lang="en-US" dirty="0"/>
              <a:t>Among 103 HCWs whose hand samples were negative for VRE when they entered the room, 50-70% contaminated their hands or gloves</a:t>
            </a:r>
          </a:p>
        </p:txBody>
      </p:sp>
      <p:sp>
        <p:nvSpPr>
          <p:cNvPr id="5" name="Footer Placeholder 4"/>
          <p:cNvSpPr>
            <a:spLocks noGrp="1"/>
          </p:cNvSpPr>
          <p:nvPr>
            <p:ph type="ftr" sz="quarter" idx="11"/>
          </p:nvPr>
        </p:nvSpPr>
        <p:spPr>
          <a:xfrm>
            <a:off x="335280" y="6234433"/>
            <a:ext cx="8229600" cy="365125"/>
          </a:xfrm>
        </p:spPr>
        <p:txBody>
          <a:bodyPr/>
          <a:lstStyle/>
          <a:p>
            <a:r>
              <a:rPr lang="en-US" sz="1800" dirty="0">
                <a:solidFill>
                  <a:prstClr val="black"/>
                </a:solidFill>
                <a:latin typeface="Calibri"/>
              </a:rPr>
              <a:t>Hayden MK et al., ICHE 2008:149</a:t>
            </a:r>
          </a:p>
        </p:txBody>
      </p:sp>
      <p:cxnSp>
        <p:nvCxnSpPr>
          <p:cNvPr id="6" name="Straight Connector 5"/>
          <p:cNvCxnSpPr/>
          <p:nvPr/>
        </p:nvCxnSpPr>
        <p:spPr>
          <a:xfrm>
            <a:off x="1021080" y="6091875"/>
            <a:ext cx="6858000" cy="0"/>
          </a:xfrm>
          <a:prstGeom prst="line">
            <a:avLst/>
          </a:prstGeom>
        </p:spPr>
        <p:style>
          <a:lnRef idx="1">
            <a:schemeClr val="dk1"/>
          </a:lnRef>
          <a:fillRef idx="0">
            <a:schemeClr val="dk1"/>
          </a:fillRef>
          <a:effectRef idx="0">
            <a:schemeClr val="dk1"/>
          </a:effectRef>
          <a:fontRef idx="minor">
            <a:schemeClr val="tx1"/>
          </a:fontRef>
        </p:style>
      </p:cxnSp>
      <p:pic>
        <p:nvPicPr>
          <p:cNvPr id="7" name="Picture 6" descr="http://www.ure.com.my/userfiles/image/AG%20Design/8Garment/NW%20Isolation%20Gown%20URE.jpg"/>
          <p:cNvPicPr>
            <a:picLocks noChangeAspect="1" noChangeArrowheads="1"/>
          </p:cNvPicPr>
          <p:nvPr/>
        </p:nvPicPr>
        <p:blipFill>
          <a:blip r:embed="rId3">
            <a:extLst>
              <a:ext uri="{28A0092B-C50C-407E-A947-70E740481C1C}">
                <a14:useLocalDpi xmlns:a14="http://schemas.microsoft.com/office/drawing/2010/main" val="0"/>
              </a:ext>
            </a:extLst>
          </a:blip>
          <a:srcRect t="2921" r="-5367" b="19775"/>
          <a:stretch>
            <a:fillRect/>
          </a:stretch>
        </p:blipFill>
        <p:spPr bwMode="auto">
          <a:xfrm>
            <a:off x="6115050" y="3257550"/>
            <a:ext cx="1885950" cy="225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61011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idx="4294967295"/>
          </p:nvPr>
        </p:nvSpPr>
        <p:spPr>
          <a:xfrm>
            <a:off x="1314450" y="1028700"/>
            <a:ext cx="6343650" cy="857250"/>
          </a:xfrm>
        </p:spPr>
        <p:txBody>
          <a:bodyPr>
            <a:normAutofit/>
          </a:bodyPr>
          <a:lstStyle/>
          <a:p>
            <a:pPr eaLnBrk="1" hangingPunct="1"/>
            <a:r>
              <a:rPr lang="en-US" sz="3000" dirty="0">
                <a:solidFill>
                  <a:srgbClr val="BD2226"/>
                </a:solidFill>
              </a:rPr>
              <a:t>Gloves and gowns are protective</a:t>
            </a:r>
          </a:p>
        </p:txBody>
      </p:sp>
      <p:sp>
        <p:nvSpPr>
          <p:cNvPr id="28714" name="Oval 42"/>
          <p:cNvSpPr>
            <a:spLocks noChangeArrowheads="1"/>
          </p:cNvSpPr>
          <p:nvPr/>
        </p:nvSpPr>
        <p:spPr bwMode="auto">
          <a:xfrm>
            <a:off x="5029200" y="2628900"/>
            <a:ext cx="857250" cy="2628900"/>
          </a:xfrm>
          <a:prstGeom prst="ellipse">
            <a:avLst/>
          </a:prstGeom>
          <a:solidFill>
            <a:schemeClr val="accent1">
              <a:alpha val="0"/>
            </a:schemeClr>
          </a:solidFill>
          <a:ln w="28575">
            <a:solidFill>
              <a:srgbClr val="FF0000"/>
            </a:solidFill>
            <a:round/>
            <a:headEnd/>
            <a:tailEnd/>
          </a:ln>
          <a:effectLst/>
        </p:spPr>
        <p:txBody>
          <a:bodyPr wrap="none" anchor="ctr"/>
          <a:lstStyle/>
          <a:p>
            <a:endParaRPr lang="en-US" sz="1350">
              <a:solidFill>
                <a:prstClr val="black"/>
              </a:solidFill>
              <a:latin typeface="Calibri"/>
            </a:endParaRPr>
          </a:p>
        </p:txBody>
      </p:sp>
      <p:sp>
        <p:nvSpPr>
          <p:cNvPr id="7" name="Footer Placeholder 3"/>
          <p:cNvSpPr>
            <a:spLocks noGrp="1"/>
          </p:cNvSpPr>
          <p:nvPr>
            <p:ph type="ftr" sz="quarter" idx="11"/>
          </p:nvPr>
        </p:nvSpPr>
        <p:spPr>
          <a:xfrm>
            <a:off x="1314450" y="5778519"/>
            <a:ext cx="6172200" cy="390323"/>
          </a:xfrm>
        </p:spPr>
        <p:txBody>
          <a:bodyPr/>
          <a:lstStyle/>
          <a:p>
            <a:r>
              <a:rPr lang="en-US" sz="1800" dirty="0">
                <a:solidFill>
                  <a:prstClr val="black"/>
                </a:solidFill>
                <a:latin typeface="Calibri"/>
              </a:rPr>
              <a:t>Snyder et al ICHE 2008; Morgan et al ICHE 2010/CCM 2012; Rock et al ICHE 2014; Jackson et al ICHE 2018</a:t>
            </a:r>
          </a:p>
          <a:p>
            <a:endParaRPr lang="en-US" dirty="0">
              <a:solidFill>
                <a:prstClr val="black"/>
              </a:solidFill>
              <a:latin typeface="Calibri"/>
            </a:endParaRPr>
          </a:p>
        </p:txBody>
      </p:sp>
      <p:graphicFrame>
        <p:nvGraphicFramePr>
          <p:cNvPr id="9" name="Content Placeholder 2"/>
          <p:cNvGraphicFramePr>
            <a:graphicFrameLocks/>
          </p:cNvGraphicFramePr>
          <p:nvPr>
            <p:extLst/>
          </p:nvPr>
        </p:nvGraphicFramePr>
        <p:xfrm>
          <a:off x="1485900" y="2057401"/>
          <a:ext cx="5886450" cy="3344781"/>
        </p:xfrm>
        <a:graphic>
          <a:graphicData uri="http://schemas.openxmlformats.org/drawingml/2006/table">
            <a:tbl>
              <a:tblPr firstRow="1" bandRow="1">
                <a:tableStyleId>{7DF18680-E054-41AD-8BC1-D1AEF772440D}</a:tableStyleId>
              </a:tblPr>
              <a:tblGrid>
                <a:gridCol w="1962150">
                  <a:extLst>
                    <a:ext uri="{9D8B030D-6E8A-4147-A177-3AD203B41FA5}">
                      <a16:colId xmlns:a16="http://schemas.microsoft.com/office/drawing/2014/main" xmlns="" val="20000"/>
                    </a:ext>
                  </a:extLst>
                </a:gridCol>
                <a:gridCol w="1962150">
                  <a:extLst>
                    <a:ext uri="{9D8B030D-6E8A-4147-A177-3AD203B41FA5}">
                      <a16:colId xmlns:a16="http://schemas.microsoft.com/office/drawing/2014/main" xmlns="" val="20001"/>
                    </a:ext>
                  </a:extLst>
                </a:gridCol>
                <a:gridCol w="1962150">
                  <a:extLst>
                    <a:ext uri="{9D8B030D-6E8A-4147-A177-3AD203B41FA5}">
                      <a16:colId xmlns:a16="http://schemas.microsoft.com/office/drawing/2014/main" xmlns="" val="20002"/>
                    </a:ext>
                  </a:extLst>
                </a:gridCol>
              </a:tblGrid>
              <a:tr h="754362">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u="none" strike="noStrike" cap="none" normalizeH="0" baseline="0" dirty="0">
                          <a:ln>
                            <a:noFill/>
                          </a:ln>
                          <a:effectLst/>
                          <a:latin typeface="Arial" panose="020B0604020202020204" pitchFamily="34" charset="0"/>
                          <a:cs typeface="Arial" panose="020B0604020202020204" pitchFamily="34" charset="0"/>
                        </a:rPr>
                        <a:t>Organism</a:t>
                      </a:r>
                      <a:endParaRPr kumimoji="0" 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marT="34281" marB="34281"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5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Glove or Gown Contamination rate post patient contact</a:t>
                      </a:r>
                    </a:p>
                  </a:txBody>
                  <a:tcPr marL="68580" marR="68580" marT="34281" marB="34281"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a:pPr>
                      <a:r>
                        <a:rPr kumimoji="0" lang="en-US" sz="15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Gown Contamination post patient contact</a:t>
                      </a:r>
                    </a:p>
                  </a:txBody>
                  <a:tcPr marL="68580" marR="68580" marT="34281" marB="34281" anchor="ctr" horzOverflow="overflow"/>
                </a:tc>
                <a:extLst>
                  <a:ext uri="{0D108BD9-81ED-4DB2-BD59-A6C34878D82A}">
                    <a16:rowId xmlns:a16="http://schemas.microsoft.com/office/drawing/2014/main" xmlns="" val="10000"/>
                  </a:ext>
                </a:extLst>
              </a:tr>
              <a:tr h="45200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u="none" strike="noStrike" cap="none" normalizeH="0" baseline="0" dirty="0">
                          <a:ln>
                            <a:noFill/>
                          </a:ln>
                          <a:effectLst/>
                          <a:latin typeface="Arial" panose="020B0604020202020204" pitchFamily="34" charset="0"/>
                          <a:cs typeface="Arial" panose="020B0604020202020204" pitchFamily="34" charset="0"/>
                        </a:rPr>
                        <a:t>VRE</a:t>
                      </a:r>
                      <a:endParaRPr kumimoji="0" 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marT="34281" marB="34281" anchor="ctr"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11%</a:t>
                      </a:r>
                    </a:p>
                  </a:txBody>
                  <a:tcPr marL="68580" marR="68580" marT="34281" marB="34281" anchor="ctr"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500" u="none" strike="noStrike" cap="none" normalizeH="0" baseline="0" dirty="0">
                          <a:ln>
                            <a:noFill/>
                          </a:ln>
                          <a:effectLst/>
                          <a:latin typeface="Arial" panose="020B0604020202020204" pitchFamily="34" charset="0"/>
                          <a:cs typeface="Arial" panose="020B0604020202020204" pitchFamily="34" charset="0"/>
                        </a:rPr>
                        <a:t>5%</a:t>
                      </a:r>
                      <a:endParaRPr kumimoji="0" lang="en-US" sz="15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marT="34281" marB="34281" anchor="ctr" anchorCtr="1" horzOverflow="overflow"/>
                </a:tc>
                <a:extLst>
                  <a:ext uri="{0D108BD9-81ED-4DB2-BD59-A6C34878D82A}">
                    <a16:rowId xmlns:a16="http://schemas.microsoft.com/office/drawing/2014/main" xmlns="" val="10001"/>
                  </a:ext>
                </a:extLst>
              </a:tr>
              <a:tr h="45200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u="none" strike="noStrike" cap="none" normalizeH="0" baseline="0" dirty="0">
                          <a:ln>
                            <a:noFill/>
                          </a:ln>
                          <a:effectLst/>
                          <a:latin typeface="Arial" panose="020B0604020202020204" pitchFamily="34" charset="0"/>
                          <a:cs typeface="Arial" panose="020B0604020202020204" pitchFamily="34" charset="0"/>
                        </a:rPr>
                        <a:t>MRSA</a:t>
                      </a:r>
                      <a:endParaRPr kumimoji="0" 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marT="34281" marB="34281" anchor="ctr"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16%</a:t>
                      </a:r>
                    </a:p>
                  </a:txBody>
                  <a:tcPr marL="68580" marR="68580" marT="34281" marB="34281" anchor="ctr"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500" u="none" strike="noStrike" cap="none" normalizeH="0" baseline="0" dirty="0">
                          <a:ln>
                            <a:noFill/>
                          </a:ln>
                          <a:effectLst/>
                          <a:latin typeface="Arial" panose="020B0604020202020204" pitchFamily="34" charset="0"/>
                          <a:cs typeface="Arial" panose="020B0604020202020204" pitchFamily="34" charset="0"/>
                        </a:rPr>
                        <a:t>5%</a:t>
                      </a:r>
                      <a:endParaRPr kumimoji="0" lang="en-US" sz="15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marT="34281" marB="34281" anchor="ctr" anchorCtr="1" horzOverflow="overflow"/>
                </a:tc>
                <a:extLst>
                  <a:ext uri="{0D108BD9-81ED-4DB2-BD59-A6C34878D82A}">
                    <a16:rowId xmlns:a16="http://schemas.microsoft.com/office/drawing/2014/main" xmlns="" val="10002"/>
                  </a:ext>
                </a:extLst>
              </a:tr>
              <a:tr h="452005">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u="none" strike="noStrike" cap="none" normalizeH="0" baseline="0" dirty="0">
                          <a:ln>
                            <a:noFill/>
                          </a:ln>
                          <a:effectLst/>
                          <a:latin typeface="Arial" panose="020B0604020202020204" pitchFamily="34" charset="0"/>
                          <a:cs typeface="Arial" panose="020B0604020202020204" pitchFamily="34" charset="0"/>
                        </a:rPr>
                        <a:t>KPC</a:t>
                      </a:r>
                      <a:endParaRPr kumimoji="0" lang="en-US" sz="18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marT="34281" marB="34281" anchor="ctr"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14%</a:t>
                      </a:r>
                    </a:p>
                  </a:txBody>
                  <a:tcPr marL="68580" marR="68580" marT="34281" marB="34281" anchor="ctr"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a:t>
                      </a:r>
                    </a:p>
                  </a:txBody>
                  <a:tcPr marL="68580" marR="68580" marT="34281" marB="34281" anchor="ctr" anchorCtr="1" horzOverflow="overflow"/>
                </a:tc>
                <a:extLst>
                  <a:ext uri="{0D108BD9-81ED-4DB2-BD59-A6C34878D82A}">
                    <a16:rowId xmlns:a16="http://schemas.microsoft.com/office/drawing/2014/main" xmlns="" val="10003"/>
                  </a:ext>
                </a:extLst>
              </a:tr>
              <a:tr h="617202">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u="none" strike="noStrike" cap="none" normalizeH="0" baseline="0" dirty="0">
                          <a:ln>
                            <a:noFill/>
                          </a:ln>
                          <a:effectLst/>
                          <a:latin typeface="Arial" panose="020B0604020202020204" pitchFamily="34" charset="0"/>
                          <a:cs typeface="Arial" panose="020B0604020202020204" pitchFamily="34" charset="0"/>
                        </a:rPr>
                        <a:t>MDR </a:t>
                      </a:r>
                      <a:r>
                        <a:rPr kumimoji="0" lang="en-US" sz="1800" i="1" u="none" strike="noStrike" cap="none" normalizeH="0" baseline="0" dirty="0">
                          <a:ln>
                            <a:noFill/>
                          </a:ln>
                          <a:effectLst/>
                          <a:latin typeface="Arial" panose="020B0604020202020204" pitchFamily="34" charset="0"/>
                          <a:cs typeface="Arial" panose="020B0604020202020204" pitchFamily="34" charset="0"/>
                        </a:rPr>
                        <a:t>P. </a:t>
                      </a:r>
                      <a:r>
                        <a:rPr kumimoji="0" lang="en-US" sz="1800" i="1" u="none" strike="noStrike" cap="none" normalizeH="0" baseline="0" dirty="0" err="1">
                          <a:ln>
                            <a:noFill/>
                          </a:ln>
                          <a:effectLst/>
                          <a:latin typeface="Arial" panose="020B0604020202020204" pitchFamily="34" charset="0"/>
                          <a:cs typeface="Arial" panose="020B0604020202020204" pitchFamily="34" charset="0"/>
                        </a:rPr>
                        <a:t>aeruginosa</a:t>
                      </a:r>
                      <a:endParaRPr kumimoji="0" lang="en-US" sz="1800" b="1" i="1"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marT="34281" marB="34281" anchor="ctr"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14%</a:t>
                      </a:r>
                    </a:p>
                  </a:txBody>
                  <a:tcPr marL="68580" marR="68580" marT="34281" marB="34281" anchor="ctr"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500" u="none" strike="noStrike" cap="none" normalizeH="0" baseline="0" dirty="0">
                          <a:ln>
                            <a:noFill/>
                          </a:ln>
                          <a:effectLst/>
                          <a:latin typeface="Arial" panose="020B0604020202020204" pitchFamily="34" charset="0"/>
                          <a:cs typeface="Arial" panose="020B0604020202020204" pitchFamily="34" charset="0"/>
                        </a:rPr>
                        <a:t>3%</a:t>
                      </a:r>
                      <a:endParaRPr kumimoji="0" lang="en-US" sz="15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marT="34281" marB="34281" anchor="ctr" anchorCtr="1" horzOverflow="overflow"/>
                </a:tc>
                <a:extLst>
                  <a:ext uri="{0D108BD9-81ED-4DB2-BD59-A6C34878D82A}">
                    <a16:rowId xmlns:a16="http://schemas.microsoft.com/office/drawing/2014/main" xmlns="" val="10004"/>
                  </a:ext>
                </a:extLst>
              </a:tr>
              <a:tr h="617202">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800" u="none" strike="noStrike" cap="none" normalizeH="0" baseline="0" dirty="0">
                          <a:ln>
                            <a:noFill/>
                          </a:ln>
                          <a:effectLst/>
                          <a:latin typeface="Arial" panose="020B0604020202020204" pitchFamily="34" charset="0"/>
                          <a:cs typeface="Arial" panose="020B0604020202020204" pitchFamily="34" charset="0"/>
                        </a:rPr>
                        <a:t>MDR </a:t>
                      </a:r>
                      <a:r>
                        <a:rPr kumimoji="0" lang="en-US" sz="1800" i="1" u="none" strike="noStrike" cap="none" normalizeH="0" baseline="0" dirty="0">
                          <a:ln>
                            <a:noFill/>
                          </a:ln>
                          <a:effectLst/>
                          <a:latin typeface="Arial" panose="020B0604020202020204" pitchFamily="34" charset="0"/>
                          <a:cs typeface="Arial" panose="020B0604020202020204" pitchFamily="34" charset="0"/>
                        </a:rPr>
                        <a:t>A. baumannii</a:t>
                      </a:r>
                      <a:endParaRPr kumimoji="0" lang="en-US" sz="1800" b="1" i="1"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marT="34281" marB="34281" anchor="ctr"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5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33%</a:t>
                      </a:r>
                    </a:p>
                  </a:txBody>
                  <a:tcPr marL="68580" marR="68580" marT="34281" marB="34281" anchor="ctr" anchorCtr="1"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bg2"/>
                        </a:buClr>
                        <a:buSzPct val="75000"/>
                        <a:buFont typeface="Wingdings" pitchFamily="2" charset="2"/>
                        <a:buNone/>
                        <a:tabLst/>
                      </a:pPr>
                      <a:r>
                        <a:rPr kumimoji="0" lang="en-US" sz="1500" u="none" strike="noStrike" cap="none" normalizeH="0" baseline="0" dirty="0">
                          <a:ln>
                            <a:noFill/>
                          </a:ln>
                          <a:effectLst/>
                          <a:latin typeface="Arial" panose="020B0604020202020204" pitchFamily="34" charset="0"/>
                          <a:cs typeface="Arial" panose="020B0604020202020204" pitchFamily="34" charset="0"/>
                        </a:rPr>
                        <a:t>13%</a:t>
                      </a:r>
                      <a:endParaRPr kumimoji="0" lang="en-US" sz="15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marL="68580" marR="68580" marT="34281" marB="34281" anchor="ctr" anchorCtr="1" horzOverflow="overflow"/>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17129556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Contact precautions improve hand hygiene</a:t>
            </a: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Glove use increased hand hygiene compliance almost four fold</a:t>
            </a:r>
            <a:r>
              <a:rPr lang="it-IT" baseline="30000" dirty="0"/>
              <a:t>1</a:t>
            </a:r>
          </a:p>
          <a:p>
            <a:pPr>
              <a:buFont typeface="Wingdings" panose="05000000000000000000" pitchFamily="2" charset="2"/>
              <a:buChar char="§"/>
            </a:pPr>
            <a:r>
              <a:rPr lang="it-IT" dirty="0"/>
              <a:t>Thompson LTCF study: glove use improved hand hygiene </a:t>
            </a:r>
            <a:r>
              <a:rPr lang="en-US" dirty="0"/>
              <a:t>before (RR, </a:t>
            </a:r>
            <a:r>
              <a:rPr lang="it-IT" dirty="0"/>
              <a:t>1.76) and after (RR, 2.68)</a:t>
            </a:r>
            <a:r>
              <a:rPr lang="it-IT" baseline="30000" dirty="0"/>
              <a:t>2</a:t>
            </a:r>
            <a:endParaRPr lang="en-US" baseline="30000" dirty="0"/>
          </a:p>
          <a:p>
            <a:endParaRPr lang="en-US" dirty="0"/>
          </a:p>
          <a:p>
            <a:endParaRPr lang="en-US" dirty="0"/>
          </a:p>
        </p:txBody>
      </p:sp>
      <p:sp>
        <p:nvSpPr>
          <p:cNvPr id="4" name="TextBox 3"/>
          <p:cNvSpPr txBox="1"/>
          <p:nvPr/>
        </p:nvSpPr>
        <p:spPr>
          <a:xfrm>
            <a:off x="1135380" y="6114720"/>
            <a:ext cx="4629150" cy="743280"/>
          </a:xfrm>
          <a:prstGeom prst="rect">
            <a:avLst/>
          </a:prstGeom>
          <a:noFill/>
        </p:spPr>
        <p:txBody>
          <a:bodyPr wrap="square" rtlCol="0">
            <a:spAutoFit/>
          </a:bodyPr>
          <a:lstStyle/>
          <a:p>
            <a:pPr>
              <a:lnSpc>
                <a:spcPct val="80000"/>
              </a:lnSpc>
            </a:pPr>
            <a:r>
              <a:rPr lang="en-US" sz="1350" baseline="30000" dirty="0">
                <a:solidFill>
                  <a:prstClr val="black"/>
                </a:solidFill>
                <a:latin typeface="Calibri"/>
              </a:rPr>
              <a:t>1</a:t>
            </a:r>
            <a:r>
              <a:rPr lang="en-US" dirty="0">
                <a:solidFill>
                  <a:prstClr val="black"/>
                </a:solidFill>
                <a:latin typeface="Calibri"/>
              </a:rPr>
              <a:t>Kim PW et al., AJIC 2003:97 </a:t>
            </a:r>
          </a:p>
          <a:p>
            <a:pPr>
              <a:lnSpc>
                <a:spcPct val="80000"/>
              </a:lnSpc>
            </a:pPr>
            <a:r>
              <a:rPr lang="en-US" sz="1350" baseline="30000" dirty="0">
                <a:solidFill>
                  <a:prstClr val="black"/>
                </a:solidFill>
                <a:latin typeface="Calibri"/>
              </a:rPr>
              <a:t>2</a:t>
            </a:r>
            <a:r>
              <a:rPr lang="en-US" dirty="0">
                <a:solidFill>
                  <a:prstClr val="black"/>
                </a:solidFill>
                <a:latin typeface="Calibri"/>
              </a:rPr>
              <a:t>Thompson BL et al., ICHE 1997:97</a:t>
            </a:r>
          </a:p>
          <a:p>
            <a:endParaRPr lang="en-US" sz="1350" dirty="0">
              <a:solidFill>
                <a:prstClr val="black"/>
              </a:solidFill>
              <a:latin typeface="Calibri"/>
            </a:endParaRPr>
          </a:p>
        </p:txBody>
      </p:sp>
    </p:spTree>
    <p:extLst>
      <p:ext uri="{BB962C8B-B14F-4D97-AF65-F5344CB8AC3E}">
        <p14:creationId xmlns:p14="http://schemas.microsoft.com/office/powerpoint/2010/main" val="1166155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Randomized trial: Improved hand hygiene on room exit with gown and gloving</a:t>
            </a: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3002125499"/>
              </p:ext>
            </p:extLst>
          </p:nvPr>
        </p:nvGraphicFramePr>
        <p:xfrm>
          <a:off x="1485900" y="2069025"/>
          <a:ext cx="6172200" cy="3394472"/>
        </p:xfrm>
        <a:graphic>
          <a:graphicData uri="http://schemas.openxmlformats.org/drawingml/2006/chart">
            <c:chart xmlns:c="http://schemas.openxmlformats.org/drawingml/2006/chart" xmlns:r="http://schemas.openxmlformats.org/officeDocument/2006/relationships" r:id="rId3"/>
          </a:graphicData>
        </a:graphic>
      </p:graphicFrame>
      <p:sp>
        <p:nvSpPr>
          <p:cNvPr id="13" name="Rectangle 12"/>
          <p:cNvSpPr/>
          <p:nvPr/>
        </p:nvSpPr>
        <p:spPr bwMode="auto">
          <a:xfrm>
            <a:off x="4255269" y="2344311"/>
            <a:ext cx="3009167" cy="329184"/>
          </a:xfrm>
          <a:prstGeom prst="rect">
            <a:avLst/>
          </a:prstGeom>
          <a:noFill/>
          <a:ln w="38100" cap="flat" cmpd="sng" algn="ctr">
            <a:solidFill>
              <a:srgbClr val="FF0000"/>
            </a:solidFill>
            <a:prstDash val="solid"/>
            <a:round/>
            <a:headEnd type="none" w="med" len="med"/>
            <a:tailEnd type="none" w="med" len="med"/>
          </a:ln>
          <a:effectLst/>
        </p:spPr>
        <p:txBody>
          <a:bodyPr vert="horz" wrap="square" lIns="40463" tIns="20231" rIns="40463" bIns="20231" numCol="1" rtlCol="0" anchor="t" anchorCtr="0" compatLnSpc="1">
            <a:prstTxWarp prst="textNoShape">
              <a:avLst/>
            </a:prstTxWarp>
            <a:spAutoFit/>
          </a:bodyPr>
          <a:lstStyle/>
          <a:p>
            <a:pPr algn="ctr" fontAlgn="base">
              <a:spcBef>
                <a:spcPct val="50000"/>
              </a:spcBef>
              <a:spcAft>
                <a:spcPct val="0"/>
              </a:spcAft>
            </a:pPr>
            <a:endParaRPr lang="en-US" sz="825">
              <a:solidFill>
                <a:prstClr val="white"/>
              </a:solidFill>
              <a:latin typeface="Arial" charset="0"/>
              <a:ea typeface="MS Mincho" pitchFamily="49" charset="-128"/>
            </a:endParaRPr>
          </a:p>
        </p:txBody>
      </p:sp>
      <p:sp>
        <p:nvSpPr>
          <p:cNvPr id="5" name="TextBox 4"/>
          <p:cNvSpPr txBox="1"/>
          <p:nvPr/>
        </p:nvSpPr>
        <p:spPr>
          <a:xfrm>
            <a:off x="2257425" y="5463497"/>
            <a:ext cx="4629150" cy="313932"/>
          </a:xfrm>
          <a:prstGeom prst="rect">
            <a:avLst/>
          </a:prstGeom>
          <a:noFill/>
        </p:spPr>
        <p:txBody>
          <a:bodyPr wrap="square" rtlCol="0">
            <a:spAutoFit/>
          </a:bodyPr>
          <a:lstStyle/>
          <a:p>
            <a:pPr>
              <a:lnSpc>
                <a:spcPct val="80000"/>
              </a:lnSpc>
            </a:pPr>
            <a:r>
              <a:rPr lang="en-US" sz="1350" baseline="30000" dirty="0">
                <a:solidFill>
                  <a:prstClr val="black"/>
                </a:solidFill>
                <a:latin typeface="Calibri"/>
              </a:rPr>
              <a:t>1</a:t>
            </a:r>
            <a:r>
              <a:rPr lang="en-US" dirty="0">
                <a:solidFill>
                  <a:prstClr val="black"/>
                </a:solidFill>
                <a:latin typeface="Calibri"/>
              </a:rPr>
              <a:t>Harris et al., JAMA. 2013 Oct;310:1571</a:t>
            </a:r>
          </a:p>
        </p:txBody>
      </p:sp>
    </p:spTree>
    <p:extLst>
      <p:ext uri="{BB962C8B-B14F-4D97-AF65-F5344CB8AC3E}">
        <p14:creationId xmlns:p14="http://schemas.microsoft.com/office/powerpoint/2010/main" val="90776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Experts like the CDC </a:t>
            </a:r>
            <a:r>
              <a:rPr lang="en-US" u="sng" dirty="0"/>
              <a:t>still strongly</a:t>
            </a:r>
            <a:r>
              <a:rPr lang="en-US" dirty="0"/>
              <a:t> recommend it</a:t>
            </a:r>
          </a:p>
        </p:txBody>
      </p:sp>
      <p:sp>
        <p:nvSpPr>
          <p:cNvPr id="3" name="Content Placeholder 2"/>
          <p:cNvSpPr>
            <a:spLocks noGrp="1"/>
          </p:cNvSpPr>
          <p:nvPr>
            <p:ph idx="1"/>
          </p:nvPr>
        </p:nvSpPr>
        <p:spPr/>
        <p:txBody>
          <a:bodyPr>
            <a:normAutofit/>
          </a:bodyPr>
          <a:lstStyle/>
          <a:p>
            <a:r>
              <a:rPr lang="en-US" dirty="0"/>
              <a:t>CDC in their MDRO guidelines recommend Contact Precautions</a:t>
            </a:r>
          </a:p>
          <a:p>
            <a:pPr lvl="1"/>
            <a:r>
              <a:rPr lang="en-US" dirty="0"/>
              <a:t>“Successful control of MDROs has been documented in the United States and abroad using a variety of combined interventions. These include improvements in hand hygiene, </a:t>
            </a:r>
            <a:r>
              <a:rPr lang="en-US" u="sng" dirty="0"/>
              <a:t>use of Contact Precautions until patients are culture-negative for a target MDRO</a:t>
            </a:r>
            <a:r>
              <a:rPr lang="en-US" dirty="0"/>
              <a:t>, active surveillance cultures (ASC), education, enhanced environmental cleaning, and improvements in communication about patients with MDROs within and between healthcare facilities.”</a:t>
            </a:r>
          </a:p>
          <a:p>
            <a:r>
              <a:rPr lang="en-US" dirty="0"/>
              <a:t>CDC re-emphasized this in MMWR Vital Signs (2018 and 2019)</a:t>
            </a:r>
          </a:p>
        </p:txBody>
      </p:sp>
      <p:sp>
        <p:nvSpPr>
          <p:cNvPr id="5" name="Footer Placeholder 4"/>
          <p:cNvSpPr>
            <a:spLocks noGrp="1"/>
          </p:cNvSpPr>
          <p:nvPr>
            <p:ph type="ftr" sz="quarter" idx="11"/>
          </p:nvPr>
        </p:nvSpPr>
        <p:spPr>
          <a:xfrm>
            <a:off x="655320" y="5652295"/>
            <a:ext cx="8229600" cy="365125"/>
          </a:xfrm>
        </p:spPr>
        <p:txBody>
          <a:bodyPr/>
          <a:lstStyle/>
          <a:p>
            <a:r>
              <a:rPr lang="en-US" sz="1800" dirty="0">
                <a:solidFill>
                  <a:prstClr val="black"/>
                </a:solidFill>
                <a:latin typeface="Calibri"/>
              </a:rPr>
              <a:t>Siegel JD et al., AJIC 2007:S65; Vital Signs 2019</a:t>
            </a:r>
          </a:p>
        </p:txBody>
      </p:sp>
      <p:cxnSp>
        <p:nvCxnSpPr>
          <p:cNvPr id="6" name="Straight Connector 5"/>
          <p:cNvCxnSpPr/>
          <p:nvPr/>
        </p:nvCxnSpPr>
        <p:spPr>
          <a:xfrm>
            <a:off x="1143000" y="5543550"/>
            <a:ext cx="68580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55895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Potential cons of contact precautions</a:t>
            </a: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46189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Potential cons of contact precautions that people raise: Some are true/Some as you will see are not</a:t>
            </a:r>
          </a:p>
        </p:txBody>
      </p:sp>
      <p:sp>
        <p:nvSpPr>
          <p:cNvPr id="3" name="Content Placeholder 2"/>
          <p:cNvSpPr>
            <a:spLocks noGrp="1"/>
          </p:cNvSpPr>
          <p:nvPr>
            <p:ph idx="1"/>
          </p:nvPr>
        </p:nvSpPr>
        <p:spPr/>
        <p:txBody>
          <a:bodyPr/>
          <a:lstStyle/>
          <a:p>
            <a:r>
              <a:rPr lang="en-US" dirty="0"/>
              <a:t>Decreased frequency of healthcare worker visits</a:t>
            </a:r>
          </a:p>
          <a:p>
            <a:r>
              <a:rPr lang="en-US" dirty="0"/>
              <a:t>Adverse events</a:t>
            </a:r>
          </a:p>
          <a:p>
            <a:r>
              <a:rPr lang="en-US" dirty="0"/>
              <a:t>Anxiety</a:t>
            </a:r>
          </a:p>
          <a:p>
            <a:r>
              <a:rPr lang="en-US" dirty="0"/>
              <a:t>Depression</a:t>
            </a:r>
          </a:p>
          <a:p>
            <a:endParaRPr lang="en-US" dirty="0"/>
          </a:p>
        </p:txBody>
      </p:sp>
    </p:spTree>
    <p:extLst>
      <p:ext uri="{BB962C8B-B14F-4D97-AF65-F5344CB8AC3E}">
        <p14:creationId xmlns:p14="http://schemas.microsoft.com/office/powerpoint/2010/main" val="943522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Contact precautions: </a:t>
            </a:r>
            <a:br>
              <a:rPr lang="en-US" dirty="0"/>
            </a:br>
            <a:r>
              <a:rPr lang="en-US" dirty="0"/>
              <a:t>What does the data really show?</a:t>
            </a:r>
          </a:p>
        </p:txBody>
      </p:sp>
      <p:sp>
        <p:nvSpPr>
          <p:cNvPr id="3" name="Subtitle 2"/>
          <p:cNvSpPr>
            <a:spLocks noGrp="1"/>
          </p:cNvSpPr>
          <p:nvPr>
            <p:ph type="subTitle" idx="1"/>
          </p:nvPr>
        </p:nvSpPr>
        <p:spPr>
          <a:xfrm>
            <a:off x="2171700" y="4457700"/>
            <a:ext cx="4800600" cy="1314450"/>
          </a:xfrm>
        </p:spPr>
        <p:txBody>
          <a:bodyPr>
            <a:normAutofit fontScale="62500" lnSpcReduction="20000"/>
          </a:bodyPr>
          <a:lstStyle/>
          <a:p>
            <a:r>
              <a:rPr lang="en-US" b="1" dirty="0"/>
              <a:t>Anthony Harris, MD, MPH</a:t>
            </a:r>
          </a:p>
          <a:p>
            <a:r>
              <a:rPr lang="en-US" dirty="0"/>
              <a:t>MD, MPH</a:t>
            </a:r>
          </a:p>
          <a:p>
            <a:r>
              <a:rPr lang="en-US" dirty="0"/>
              <a:t>Professor</a:t>
            </a:r>
          </a:p>
          <a:p>
            <a:r>
              <a:rPr lang="en-US" dirty="0"/>
              <a:t>Hospital Epidemiologist</a:t>
            </a:r>
          </a:p>
          <a:p>
            <a:r>
              <a:rPr lang="en-US" dirty="0"/>
              <a:t>University of Maryland</a:t>
            </a:r>
          </a:p>
          <a:p>
            <a:endParaRPr lang="en-US" b="1" dirty="0"/>
          </a:p>
        </p:txBody>
      </p:sp>
      <p:pic>
        <p:nvPicPr>
          <p:cNvPr id="4" name="Picture 2" descr="http://www.oea.umaryland.edu/communications/branding/logos/UMMC_H_RG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71600" y="1054894"/>
            <a:ext cx="1900238" cy="5000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287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28" name="Title 1"/>
          <p:cNvSpPr txBox="1">
            <a:spLocks/>
          </p:cNvSpPr>
          <p:nvPr/>
        </p:nvSpPr>
        <p:spPr bwMode="auto">
          <a:xfrm>
            <a:off x="1143000" y="857250"/>
            <a:ext cx="6743700" cy="857250"/>
          </a:xfrm>
          <a:prstGeom prst="rect">
            <a:avLst/>
          </a:prstGeom>
          <a:noFill/>
          <a:ln w="9525">
            <a:noFill/>
            <a:miter lim="800000"/>
            <a:headEnd/>
            <a:tailEnd/>
          </a:ln>
        </p:spPr>
        <p:txBody>
          <a:bodyPr anchor="ctr"/>
          <a:lstStyle/>
          <a:p>
            <a:pPr algn="ctr" eaLnBrk="0" hangingPunct="0">
              <a:defRPr/>
            </a:pPr>
            <a:r>
              <a:rPr lang="en-US" sz="3000" dirty="0">
                <a:solidFill>
                  <a:prstClr val="black"/>
                </a:solidFill>
                <a:latin typeface="Calibri"/>
              </a:rPr>
              <a:t>Contact Precautions do lead to less healthcare worker visits</a:t>
            </a:r>
            <a:endParaRPr lang="en-US" sz="3000" dirty="0">
              <a:solidFill>
                <a:prstClr val="black"/>
              </a:solidFill>
              <a:latin typeface="Calibri" pitchFamily="34" charset="0"/>
            </a:endParaRPr>
          </a:p>
        </p:txBody>
      </p:sp>
      <p:sp>
        <p:nvSpPr>
          <p:cNvPr id="14" name="Rectangle 2"/>
          <p:cNvSpPr>
            <a:spLocks noChangeArrowheads="1"/>
          </p:cNvSpPr>
          <p:nvPr/>
        </p:nvSpPr>
        <p:spPr bwMode="auto">
          <a:xfrm>
            <a:off x="1485901" y="3538151"/>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fontAlgn="base">
              <a:spcBef>
                <a:spcPct val="0"/>
              </a:spcBef>
              <a:spcAft>
                <a:spcPct val="0"/>
              </a:spcAft>
            </a:pPr>
            <a:endParaRPr lang="en-US" altLang="en-US" sz="1350">
              <a:solidFill>
                <a:prstClr val="black"/>
              </a:solidFill>
              <a:latin typeface="Arial" pitchFamily="34" charset="0"/>
              <a:cs typeface="Arial" pitchFamily="34" charset="0"/>
            </a:endParaRPr>
          </a:p>
        </p:txBody>
      </p:sp>
      <p:graphicFrame>
        <p:nvGraphicFramePr>
          <p:cNvPr id="15" name="Group 36"/>
          <p:cNvGraphicFramePr>
            <a:graphicFrameLocks noGrp="1"/>
          </p:cNvGraphicFramePr>
          <p:nvPr>
            <p:ph idx="4294967295"/>
            <p:extLst/>
          </p:nvPr>
        </p:nvGraphicFramePr>
        <p:xfrm>
          <a:off x="2114550" y="1915714"/>
          <a:ext cx="5029200" cy="4008373"/>
        </p:xfrm>
        <a:graphic>
          <a:graphicData uri="http://schemas.openxmlformats.org/drawingml/2006/table">
            <a:tbl>
              <a:tblPr/>
              <a:tblGrid>
                <a:gridCol w="1028700">
                  <a:extLst>
                    <a:ext uri="{9D8B030D-6E8A-4147-A177-3AD203B41FA5}">
                      <a16:colId xmlns:a16="http://schemas.microsoft.com/office/drawing/2014/main" xmlns="" val="20000"/>
                    </a:ext>
                  </a:extLst>
                </a:gridCol>
                <a:gridCol w="1200150">
                  <a:extLst>
                    <a:ext uri="{9D8B030D-6E8A-4147-A177-3AD203B41FA5}">
                      <a16:colId xmlns:a16="http://schemas.microsoft.com/office/drawing/2014/main" xmlns="" val="20001"/>
                    </a:ext>
                  </a:extLst>
                </a:gridCol>
                <a:gridCol w="2800350">
                  <a:extLst>
                    <a:ext uri="{9D8B030D-6E8A-4147-A177-3AD203B41FA5}">
                      <a16:colId xmlns:a16="http://schemas.microsoft.com/office/drawing/2014/main" xmlns="" val="20002"/>
                    </a:ext>
                  </a:extLst>
                </a:gridCol>
              </a:tblGrid>
              <a:tr h="27860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FFFFFF"/>
                        </a:solidFill>
                        <a:effectLst/>
                        <a:latin typeface="Calibri" charset="0"/>
                        <a:ea typeface="ＭＳ Ｐゴシック" charset="0"/>
                        <a:cs typeface="ＭＳ Ｐゴシック" charset="0"/>
                      </a:endParaRP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FFFFFF"/>
                          </a:solidFill>
                          <a:effectLst/>
                          <a:latin typeface="Calibri" charset="0"/>
                          <a:ea typeface="ＭＳ Ｐゴシック" charset="0"/>
                          <a:cs typeface="ＭＳ Ｐゴシック" charset="0"/>
                        </a:rPr>
                        <a:t>Design</a:t>
                      </a: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FFFFFF"/>
                          </a:solidFill>
                          <a:effectLst/>
                          <a:latin typeface="Calibri" charset="0"/>
                          <a:ea typeface="ＭＳ Ｐゴシック" charset="0"/>
                          <a:cs typeface="ＭＳ Ｐゴシック" charset="0"/>
                        </a:rPr>
                        <a:t>Effect</a:t>
                      </a: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68580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Calibri" charset="0"/>
                          <a:ea typeface="ＭＳ Ｐゴシック" charset="0"/>
                          <a:cs typeface="ＭＳ Ｐゴシック" charset="0"/>
                        </a:rPr>
                        <a:t>Kirkland &amp; Weinstein 1999</a:t>
                      </a: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Calibri" charset="0"/>
                          <a:ea typeface="ＭＳ Ｐゴシック" charset="0"/>
                          <a:cs typeface="ＭＳ Ｐゴシック" charset="0"/>
                        </a:rPr>
                        <a:t>Cohort</a:t>
                      </a: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Calibri" charset="0"/>
                          <a:ea typeface="ＭＳ Ｐゴシック" charset="0"/>
                          <a:cs typeface="ＭＳ Ｐゴシック" charset="0"/>
                        </a:rPr>
                        <a:t>2.1 vs. 4.2 hourly contacts with HCWs</a:t>
                      </a: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xmlns="" val="10001"/>
                  </a:ext>
                </a:extLst>
              </a:tr>
              <a:tr h="68580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Calibri" charset="0"/>
                          <a:ea typeface="ＭＳ Ｐゴシック" charset="0"/>
                          <a:cs typeface="ＭＳ Ｐゴシック" charset="0"/>
                        </a:rPr>
                        <a:t>Saint et al 2003</a:t>
                      </a: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Calibri" charset="0"/>
                          <a:ea typeface="ＭＳ Ｐゴシック" charset="0"/>
                          <a:cs typeface="ＭＳ Ｐゴシック" charset="0"/>
                        </a:rPr>
                        <a:t>Cohort</a:t>
                      </a: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charset="0"/>
                          <a:ea typeface="ＭＳ Ｐゴシック" charset="0"/>
                          <a:cs typeface="ＭＳ Ｐゴシック" charset="0"/>
                        </a:rPr>
                        <a:t>35% vs. 73% patients examined by attending physicians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rgbClr val="000000"/>
                        </a:solidFill>
                        <a:effectLst/>
                        <a:latin typeface="Calibri" charset="0"/>
                        <a:ea typeface="ＭＳ Ｐゴシック" charset="0"/>
                        <a:cs typeface="ＭＳ Ｐゴシック" charset="0"/>
                      </a:endParaRP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xmlns="" val="10002"/>
                  </a:ext>
                </a:extLst>
              </a:tr>
              <a:tr h="89177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Calibri" charset="0"/>
                          <a:ea typeface="ＭＳ Ｐゴシック" charset="0"/>
                          <a:cs typeface="ＭＳ Ｐゴシック" charset="0"/>
                        </a:rPr>
                        <a:t>Evans et al 2003</a:t>
                      </a: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charset="0"/>
                          <a:ea typeface="ＭＳ Ｐゴシック" charset="0"/>
                          <a:cs typeface="ＭＳ Ｐゴシック" charset="0"/>
                        </a:rPr>
                        <a:t>Matched cohort</a:t>
                      </a: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charset="0"/>
                          <a:ea typeface="ＭＳ Ｐゴシック" charset="0"/>
                          <a:cs typeface="ＭＳ Ｐゴシック" charset="0"/>
                        </a:rPr>
                        <a:t>5.3 vs. 10.9 contacts HCWs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charset="0"/>
                          <a:ea typeface="ＭＳ Ｐゴシック" charset="0"/>
                          <a:cs typeface="ＭＳ Ｐゴシック" charset="0"/>
                        </a:rPr>
                        <a:t>22% less contact time overall</a:t>
                      </a: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xmlns="" val="10003"/>
                  </a:ext>
                </a:extLst>
              </a:tr>
              <a:tr h="68580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Calibri" charset="0"/>
                          <a:ea typeface="ＭＳ Ｐゴシック" charset="0"/>
                          <a:cs typeface="ＭＳ Ｐゴシック" charset="0"/>
                        </a:rPr>
                        <a:t>Morgan et al 2013</a:t>
                      </a: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charset="0"/>
                          <a:ea typeface="ＭＳ Ｐゴシック" charset="0"/>
                          <a:cs typeface="ＭＳ Ｐゴシック" charset="0"/>
                        </a:rPr>
                        <a:t>Cohort</a:t>
                      </a: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charset="0"/>
                          <a:ea typeface="ＭＳ Ｐゴシック" charset="0"/>
                          <a:cs typeface="ＭＳ Ｐゴシック" charset="0"/>
                        </a:rPr>
                        <a:t>2.78 vs. 4.37 visits/hour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charset="0"/>
                          <a:ea typeface="ＭＳ Ｐゴシック" charset="0"/>
                          <a:cs typeface="ＭＳ Ｐゴシック" charset="0"/>
                        </a:rPr>
                        <a:t>17.7% less contact time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charset="0"/>
                          <a:ea typeface="ＭＳ Ｐゴシック" charset="0"/>
                          <a:cs typeface="ＭＳ Ｐゴシック" charset="0"/>
                        </a:rPr>
                        <a:t>23.6% fewer visitors</a:t>
                      </a: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xmlns="" val="10004"/>
                  </a:ext>
                </a:extLst>
              </a:tr>
              <a:tr h="68579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charset="0"/>
                          <a:ea typeface="ＭＳ Ｐゴシック" charset="0"/>
                          <a:cs typeface="ＭＳ Ｐゴシック" charset="0"/>
                        </a:rPr>
                        <a:t>Harris et al 2013</a:t>
                      </a: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Calibri" charset="0"/>
                          <a:ea typeface="ＭＳ Ｐゴシック" charset="0"/>
                          <a:cs typeface="ＭＳ Ｐゴシック" charset="0"/>
                        </a:rPr>
                        <a:t>Randomized controlled trial</a:t>
                      </a: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charset="0"/>
                          <a:ea typeface="ＭＳ Ｐゴシック" charset="0"/>
                          <a:cs typeface="ＭＳ Ｐゴシック" charset="0"/>
                        </a:rPr>
                        <a:t>4.28 vs. 5.24 visits/hour</a:t>
                      </a:r>
                    </a:p>
                  </a:txBody>
                  <a:tcPr marL="68580" marR="68580" marT="34292" marB="34292"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1153162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Some suggest less frequent visits is a good thing</a:t>
            </a:r>
          </a:p>
        </p:txBody>
      </p:sp>
      <p:sp>
        <p:nvSpPr>
          <p:cNvPr id="3" name="Content Placeholder 2"/>
          <p:cNvSpPr>
            <a:spLocks noGrp="1"/>
          </p:cNvSpPr>
          <p:nvPr>
            <p:ph idx="1"/>
          </p:nvPr>
        </p:nvSpPr>
        <p:spPr/>
        <p:txBody>
          <a:bodyPr/>
          <a:lstStyle/>
          <a:p>
            <a:r>
              <a:rPr lang="en-US" dirty="0"/>
              <a:t>Syndrome of Trauma Hospitalization</a:t>
            </a:r>
          </a:p>
          <a:p>
            <a:r>
              <a:rPr lang="en-US" dirty="0"/>
              <a:t>Effective interventions</a:t>
            </a:r>
          </a:p>
          <a:p>
            <a:pPr lvl="1"/>
            <a:r>
              <a:rPr lang="en-US" dirty="0"/>
              <a:t>Reduce disruptions</a:t>
            </a:r>
          </a:p>
          <a:p>
            <a:pPr lvl="1"/>
            <a:r>
              <a:rPr lang="en-US" dirty="0"/>
              <a:t>Increase sleep</a:t>
            </a:r>
          </a:p>
        </p:txBody>
      </p:sp>
      <p:sp>
        <p:nvSpPr>
          <p:cNvPr id="4" name="TextBox 3"/>
          <p:cNvSpPr txBox="1"/>
          <p:nvPr/>
        </p:nvSpPr>
        <p:spPr>
          <a:xfrm>
            <a:off x="723900" y="6308729"/>
            <a:ext cx="5554980" cy="369332"/>
          </a:xfrm>
          <a:prstGeom prst="rect">
            <a:avLst/>
          </a:prstGeom>
          <a:noFill/>
        </p:spPr>
        <p:txBody>
          <a:bodyPr wrap="square" rtlCol="0">
            <a:spAutoFit/>
          </a:bodyPr>
          <a:lstStyle/>
          <a:p>
            <a:r>
              <a:rPr lang="en-US" dirty="0" err="1">
                <a:solidFill>
                  <a:prstClr val="black"/>
                </a:solidFill>
                <a:latin typeface="Calibri"/>
              </a:rPr>
              <a:t>Detsky</a:t>
            </a:r>
            <a:r>
              <a:rPr lang="en-US" dirty="0">
                <a:solidFill>
                  <a:prstClr val="black"/>
                </a:solidFill>
                <a:latin typeface="Calibri"/>
              </a:rPr>
              <a:t> A, </a:t>
            </a:r>
            <a:r>
              <a:rPr lang="en-US" dirty="0" err="1">
                <a:solidFill>
                  <a:prstClr val="black"/>
                </a:solidFill>
                <a:latin typeface="Calibri"/>
              </a:rPr>
              <a:t>Krumholtz</a:t>
            </a:r>
            <a:r>
              <a:rPr lang="en-US" dirty="0">
                <a:solidFill>
                  <a:prstClr val="black"/>
                </a:solidFill>
                <a:latin typeface="Calibri"/>
              </a:rPr>
              <a:t> HZ, JAMA. 2014 Jun;311:2169</a:t>
            </a:r>
          </a:p>
        </p:txBody>
      </p:sp>
    </p:spTree>
    <p:extLst>
      <p:ext uri="{BB962C8B-B14F-4D97-AF65-F5344CB8AC3E}">
        <p14:creationId xmlns:p14="http://schemas.microsoft.com/office/powerpoint/2010/main" val="22609593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idx="4294967295"/>
          </p:nvPr>
        </p:nvSpPr>
        <p:spPr/>
        <p:txBody>
          <a:bodyPr>
            <a:normAutofit/>
          </a:bodyPr>
          <a:lstStyle/>
          <a:p>
            <a:r>
              <a:rPr lang="en-US" dirty="0">
                <a:solidFill>
                  <a:srgbClr val="BD2226"/>
                </a:solidFill>
              </a:rPr>
              <a:t>Major paper that suggested increase in adverse events: </a:t>
            </a:r>
            <a:r>
              <a:rPr lang="en-US" dirty="0" err="1">
                <a:solidFill>
                  <a:srgbClr val="BD2226"/>
                </a:solidFill>
              </a:rPr>
              <a:t>Stelfox</a:t>
            </a:r>
            <a:r>
              <a:rPr lang="en-US" dirty="0">
                <a:solidFill>
                  <a:srgbClr val="BD2226"/>
                </a:solidFill>
              </a:rPr>
              <a:t> et al.</a:t>
            </a:r>
          </a:p>
        </p:txBody>
      </p:sp>
      <p:grpSp>
        <p:nvGrpSpPr>
          <p:cNvPr id="2" name="Group 1"/>
          <p:cNvGrpSpPr/>
          <p:nvPr/>
        </p:nvGrpSpPr>
        <p:grpSpPr>
          <a:xfrm>
            <a:off x="1491008" y="2077804"/>
            <a:ext cx="5785634" cy="851179"/>
            <a:chOff x="464009" y="1627404"/>
            <a:chExt cx="7714178" cy="1134906"/>
          </a:xfrm>
        </p:grpSpPr>
        <p:sp>
          <p:nvSpPr>
            <p:cNvPr id="5" name="TextBox 4"/>
            <p:cNvSpPr txBox="1"/>
            <p:nvPr/>
          </p:nvSpPr>
          <p:spPr>
            <a:xfrm>
              <a:off x="1576253" y="1764458"/>
              <a:ext cx="1700979" cy="400109"/>
            </a:xfrm>
            <a:prstGeom prst="rect">
              <a:avLst/>
            </a:prstGeom>
            <a:noFill/>
            <a:ln w="25400">
              <a:solidFill>
                <a:schemeClr val="bg2">
                  <a:lumMod val="25000"/>
                </a:schemeClr>
              </a:solidFill>
            </a:ln>
          </p:spPr>
          <p:txBody>
            <a:bodyPr wrap="none" anchor="ctr" anchorCtr="0">
              <a:spAutoFit/>
            </a:bodyPr>
            <a:lstStyle/>
            <a:p>
              <a:pPr algn="ctr">
                <a:defRPr/>
              </a:pPr>
              <a:r>
                <a:rPr lang="en-US" sz="1350" b="1" dirty="0">
                  <a:solidFill>
                    <a:prstClr val="black"/>
                  </a:solidFill>
                  <a:latin typeface="Calibri"/>
                </a:rPr>
                <a:t>General Cohort</a:t>
              </a:r>
            </a:p>
          </p:txBody>
        </p:sp>
        <p:sp>
          <p:nvSpPr>
            <p:cNvPr id="6" name="TextBox 5"/>
            <p:cNvSpPr txBox="1"/>
            <p:nvPr/>
          </p:nvSpPr>
          <p:spPr>
            <a:xfrm>
              <a:off x="5562600" y="1627404"/>
              <a:ext cx="1907017" cy="677108"/>
            </a:xfrm>
            <a:prstGeom prst="rect">
              <a:avLst/>
            </a:prstGeom>
            <a:noFill/>
            <a:ln w="25400">
              <a:solidFill>
                <a:schemeClr val="bg2">
                  <a:lumMod val="25000"/>
                </a:schemeClr>
              </a:solidFill>
            </a:ln>
          </p:spPr>
          <p:txBody>
            <a:bodyPr wrap="none" anchor="ctr" anchorCtr="0">
              <a:spAutoFit/>
            </a:bodyPr>
            <a:lstStyle/>
            <a:p>
              <a:pPr>
                <a:defRPr/>
              </a:pPr>
              <a:r>
                <a:rPr lang="en-US" sz="1350" b="1" dirty="0">
                  <a:solidFill>
                    <a:prstClr val="black"/>
                  </a:solidFill>
                  <a:latin typeface="Calibri"/>
                </a:rPr>
                <a:t>Congestive Heart</a:t>
              </a:r>
            </a:p>
            <a:p>
              <a:pPr algn="ctr">
                <a:defRPr/>
              </a:pPr>
              <a:r>
                <a:rPr lang="en-US" sz="1350" b="1" dirty="0">
                  <a:solidFill>
                    <a:prstClr val="black"/>
                  </a:solidFill>
                  <a:latin typeface="Calibri"/>
                </a:rPr>
                <a:t>Failure Cohort</a:t>
              </a:r>
            </a:p>
          </p:txBody>
        </p:sp>
        <p:sp>
          <p:nvSpPr>
            <p:cNvPr id="7" name="TextBox 6"/>
            <p:cNvSpPr txBox="1"/>
            <p:nvPr/>
          </p:nvSpPr>
          <p:spPr>
            <a:xfrm>
              <a:off x="464009" y="2362200"/>
              <a:ext cx="1822892" cy="400110"/>
            </a:xfrm>
            <a:prstGeom prst="rect">
              <a:avLst/>
            </a:prstGeom>
            <a:noFill/>
            <a:ln w="25400">
              <a:solidFill>
                <a:schemeClr val="bg2">
                  <a:lumMod val="25000"/>
                </a:schemeClr>
              </a:solidFill>
            </a:ln>
          </p:spPr>
          <p:txBody>
            <a:bodyPr wrap="none">
              <a:spAutoFit/>
            </a:bodyPr>
            <a:lstStyle/>
            <a:p>
              <a:pPr algn="ctr">
                <a:defRPr/>
              </a:pPr>
              <a:r>
                <a:rPr lang="en-US" sz="1350" dirty="0">
                  <a:solidFill>
                    <a:prstClr val="black"/>
                  </a:solidFill>
                  <a:latin typeface="Calibri"/>
                </a:rPr>
                <a:t>Precautions </a:t>
              </a:r>
              <a:r>
                <a:rPr lang="en-US" sz="1200" dirty="0">
                  <a:solidFill>
                    <a:prstClr val="black"/>
                  </a:solidFill>
                  <a:latin typeface="Calibri"/>
                </a:rPr>
                <a:t>n=78</a:t>
              </a:r>
            </a:p>
          </p:txBody>
        </p:sp>
        <p:sp>
          <p:nvSpPr>
            <p:cNvPr id="8" name="TextBox 7"/>
            <p:cNvSpPr txBox="1"/>
            <p:nvPr/>
          </p:nvSpPr>
          <p:spPr>
            <a:xfrm>
              <a:off x="2572311" y="2362200"/>
              <a:ext cx="1606081" cy="400110"/>
            </a:xfrm>
            <a:prstGeom prst="rect">
              <a:avLst/>
            </a:prstGeom>
            <a:noFill/>
            <a:ln w="25400">
              <a:solidFill>
                <a:schemeClr val="bg2">
                  <a:lumMod val="25000"/>
                </a:schemeClr>
              </a:solidFill>
            </a:ln>
          </p:spPr>
          <p:txBody>
            <a:bodyPr wrap="none">
              <a:spAutoFit/>
            </a:bodyPr>
            <a:lstStyle/>
            <a:p>
              <a:pPr algn="ctr">
                <a:defRPr/>
              </a:pPr>
              <a:r>
                <a:rPr lang="en-US" sz="1350" dirty="0">
                  <a:solidFill>
                    <a:prstClr val="black"/>
                  </a:solidFill>
                  <a:latin typeface="Calibri"/>
                </a:rPr>
                <a:t>Controls </a:t>
              </a:r>
              <a:r>
                <a:rPr lang="en-US" sz="1200" dirty="0">
                  <a:solidFill>
                    <a:prstClr val="black"/>
                  </a:solidFill>
                  <a:latin typeface="Calibri"/>
                </a:rPr>
                <a:t>n=156</a:t>
              </a:r>
            </a:p>
          </p:txBody>
        </p:sp>
        <p:sp>
          <p:nvSpPr>
            <p:cNvPr id="9" name="TextBox 8"/>
            <p:cNvSpPr txBox="1"/>
            <p:nvPr/>
          </p:nvSpPr>
          <p:spPr>
            <a:xfrm>
              <a:off x="4463803" y="2362200"/>
              <a:ext cx="1822892" cy="400110"/>
            </a:xfrm>
            <a:prstGeom prst="rect">
              <a:avLst/>
            </a:prstGeom>
            <a:noFill/>
            <a:ln w="25400">
              <a:solidFill>
                <a:schemeClr val="bg2">
                  <a:lumMod val="25000"/>
                </a:schemeClr>
              </a:solidFill>
            </a:ln>
          </p:spPr>
          <p:txBody>
            <a:bodyPr wrap="none">
              <a:spAutoFit/>
            </a:bodyPr>
            <a:lstStyle/>
            <a:p>
              <a:pPr algn="ctr">
                <a:defRPr/>
              </a:pPr>
              <a:r>
                <a:rPr lang="en-US" sz="1350" dirty="0">
                  <a:solidFill>
                    <a:prstClr val="black"/>
                  </a:solidFill>
                  <a:latin typeface="Calibri"/>
                </a:rPr>
                <a:t>Precautions </a:t>
              </a:r>
              <a:r>
                <a:rPr lang="en-US" sz="1200" dirty="0">
                  <a:solidFill>
                    <a:prstClr val="black"/>
                  </a:solidFill>
                  <a:latin typeface="Calibri"/>
                </a:rPr>
                <a:t>n=72</a:t>
              </a:r>
            </a:p>
          </p:txBody>
        </p:sp>
        <p:sp>
          <p:nvSpPr>
            <p:cNvPr id="10" name="TextBox 9"/>
            <p:cNvSpPr txBox="1"/>
            <p:nvPr/>
          </p:nvSpPr>
          <p:spPr>
            <a:xfrm>
              <a:off x="6572106" y="2362200"/>
              <a:ext cx="1606081" cy="400110"/>
            </a:xfrm>
            <a:prstGeom prst="rect">
              <a:avLst/>
            </a:prstGeom>
            <a:noFill/>
            <a:ln w="25400">
              <a:solidFill>
                <a:schemeClr val="bg2">
                  <a:lumMod val="25000"/>
                </a:schemeClr>
              </a:solidFill>
            </a:ln>
          </p:spPr>
          <p:txBody>
            <a:bodyPr wrap="none">
              <a:spAutoFit/>
            </a:bodyPr>
            <a:lstStyle/>
            <a:p>
              <a:pPr algn="ctr">
                <a:defRPr/>
              </a:pPr>
              <a:r>
                <a:rPr lang="en-US" sz="1350" dirty="0">
                  <a:solidFill>
                    <a:prstClr val="black"/>
                  </a:solidFill>
                  <a:latin typeface="Calibri"/>
                </a:rPr>
                <a:t>Controls </a:t>
              </a:r>
              <a:r>
                <a:rPr lang="en-US" sz="1200" dirty="0">
                  <a:solidFill>
                    <a:prstClr val="black"/>
                  </a:solidFill>
                  <a:latin typeface="Calibri"/>
                </a:rPr>
                <a:t>n=144</a:t>
              </a:r>
            </a:p>
          </p:txBody>
        </p:sp>
      </p:grpSp>
      <p:sp>
        <p:nvSpPr>
          <p:cNvPr id="19466" name="TextBox 15"/>
          <p:cNvSpPr txBox="1">
            <a:spLocks noChangeArrowheads="1"/>
          </p:cNvSpPr>
          <p:nvPr/>
        </p:nvSpPr>
        <p:spPr bwMode="auto">
          <a:xfrm>
            <a:off x="1306082" y="3243632"/>
            <a:ext cx="6053321" cy="1246495"/>
          </a:xfrm>
          <a:prstGeom prst="rect">
            <a:avLst/>
          </a:prstGeom>
          <a:noFill/>
          <a:ln w="25400">
            <a:solidFill>
              <a:srgbClr val="4A452A"/>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500" b="1" u="sng" dirty="0">
                <a:solidFill>
                  <a:prstClr val="black"/>
                </a:solidFill>
              </a:rPr>
              <a:t>Outcomes</a:t>
            </a:r>
            <a:r>
              <a:rPr lang="en-US" sz="1350" b="1" u="sng" dirty="0">
                <a:solidFill>
                  <a:prstClr val="black"/>
                </a:solidFill>
              </a:rPr>
              <a:t>:</a:t>
            </a:r>
          </a:p>
          <a:p>
            <a:pPr eaLnBrk="1" hangingPunct="1"/>
            <a:r>
              <a:rPr lang="en-US" sz="1500" b="1" dirty="0">
                <a:solidFill>
                  <a:prstClr val="black"/>
                </a:solidFill>
              </a:rPr>
              <a:t>Length of Stay*	31 vs. 12 days		8 vs. 6 days </a:t>
            </a:r>
          </a:p>
          <a:p>
            <a:pPr eaLnBrk="1" hangingPunct="1"/>
            <a:r>
              <a:rPr lang="en-US" sz="1500" b="1" dirty="0">
                <a:solidFill>
                  <a:prstClr val="black"/>
                </a:solidFill>
              </a:rPr>
              <a:t>any Adverse Event*	17% vs. 7%		47% vs. 25% </a:t>
            </a:r>
          </a:p>
          <a:p>
            <a:pPr eaLnBrk="1" hangingPunct="1"/>
            <a:r>
              <a:rPr lang="en-US" sz="1500" b="1" dirty="0">
                <a:solidFill>
                  <a:prstClr val="black"/>
                </a:solidFill>
              </a:rPr>
              <a:t>Preventable AE*	12% vs. 3%		29% vs. 4% </a:t>
            </a:r>
          </a:p>
          <a:p>
            <a:pPr eaLnBrk="1" hangingPunct="1"/>
            <a:r>
              <a:rPr lang="en-US" sz="1500" dirty="0">
                <a:solidFill>
                  <a:prstClr val="black"/>
                </a:solidFill>
              </a:rPr>
              <a:t>Death		</a:t>
            </a:r>
            <a:r>
              <a:rPr lang="en-US" sz="1500" dirty="0" smtClean="0">
                <a:solidFill>
                  <a:prstClr val="black"/>
                </a:solidFill>
              </a:rPr>
              <a:t>27</a:t>
            </a:r>
            <a:r>
              <a:rPr lang="en-US" sz="1500" dirty="0">
                <a:solidFill>
                  <a:prstClr val="black"/>
                </a:solidFill>
              </a:rPr>
              <a:t>% vs. 18%		21% vs. 15%</a:t>
            </a:r>
            <a:r>
              <a:rPr lang="en-US" sz="1350" dirty="0">
                <a:solidFill>
                  <a:prstClr val="black"/>
                </a:solidFill>
              </a:rPr>
              <a:t> </a:t>
            </a:r>
          </a:p>
        </p:txBody>
      </p:sp>
      <p:cxnSp>
        <p:nvCxnSpPr>
          <p:cNvPr id="20" name="Straight Connector 19"/>
          <p:cNvCxnSpPr/>
          <p:nvPr/>
        </p:nvCxnSpPr>
        <p:spPr>
          <a:xfrm>
            <a:off x="1143000" y="5650230"/>
            <a:ext cx="6858000" cy="0"/>
          </a:xfrm>
          <a:prstGeom prst="line">
            <a:avLst/>
          </a:prstGeom>
        </p:spPr>
        <p:style>
          <a:lnRef idx="1">
            <a:schemeClr val="dk1"/>
          </a:lnRef>
          <a:fillRef idx="0">
            <a:schemeClr val="dk1"/>
          </a:fillRef>
          <a:effectRef idx="0">
            <a:schemeClr val="dk1"/>
          </a:effectRef>
          <a:fontRef idx="minor">
            <a:schemeClr val="tx1"/>
          </a:fontRef>
        </p:style>
      </p:cxnSp>
      <p:sp>
        <p:nvSpPr>
          <p:cNvPr id="13" name="Footer Placeholder 1"/>
          <p:cNvSpPr>
            <a:spLocks noGrp="1"/>
          </p:cNvSpPr>
          <p:nvPr>
            <p:ph type="ftr" sz="quarter" idx="11"/>
          </p:nvPr>
        </p:nvSpPr>
        <p:spPr>
          <a:xfrm>
            <a:off x="1485900" y="5746434"/>
            <a:ext cx="6172200" cy="273844"/>
          </a:xfrm>
        </p:spPr>
        <p:txBody>
          <a:bodyPr/>
          <a:lstStyle/>
          <a:p>
            <a:r>
              <a:rPr lang="en-US" sz="1800" dirty="0" err="1">
                <a:solidFill>
                  <a:prstClr val="black"/>
                </a:solidFill>
                <a:latin typeface="Calibri"/>
              </a:rPr>
              <a:t>Stelfox</a:t>
            </a:r>
            <a:r>
              <a:rPr lang="en-US" sz="1800" dirty="0">
                <a:solidFill>
                  <a:prstClr val="black"/>
                </a:solidFill>
                <a:latin typeface="Calibri"/>
              </a:rPr>
              <a:t> et al. JAMA Oct 2003;290:1899</a:t>
            </a:r>
          </a:p>
        </p:txBody>
      </p:sp>
    </p:spTree>
    <p:extLst>
      <p:ext uri="{BB962C8B-B14F-4D97-AF65-F5344CB8AC3E}">
        <p14:creationId xmlns:p14="http://schemas.microsoft.com/office/powerpoint/2010/main" val="3672027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p:txBody>
          <a:bodyPr>
            <a:normAutofit/>
          </a:bodyPr>
          <a:lstStyle/>
          <a:p>
            <a:r>
              <a:rPr lang="en-US" dirty="0">
                <a:solidFill>
                  <a:srgbClr val="BD2226"/>
                </a:solidFill>
              </a:rPr>
              <a:t>Major paper that suggested increase in adverse events: </a:t>
            </a:r>
            <a:r>
              <a:rPr lang="en-US" dirty="0" err="1">
                <a:solidFill>
                  <a:srgbClr val="BD2226"/>
                </a:solidFill>
              </a:rPr>
              <a:t>Stelfox</a:t>
            </a:r>
            <a:r>
              <a:rPr lang="en-US" dirty="0">
                <a:solidFill>
                  <a:srgbClr val="BD2226"/>
                </a:solidFill>
              </a:rPr>
              <a:t> et al.</a:t>
            </a:r>
          </a:p>
        </p:txBody>
      </p:sp>
      <p:sp>
        <p:nvSpPr>
          <p:cNvPr id="20491" name="TextBox 18"/>
          <p:cNvSpPr txBox="1">
            <a:spLocks noChangeArrowheads="1"/>
          </p:cNvSpPr>
          <p:nvPr/>
        </p:nvSpPr>
        <p:spPr bwMode="auto">
          <a:xfrm>
            <a:off x="2783652" y="4536265"/>
            <a:ext cx="399763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dirty="0">
                <a:solidFill>
                  <a:prstClr val="black"/>
                </a:solidFill>
              </a:rPr>
              <a:t>Rate Ratio (RR) any AE 2.2</a:t>
            </a:r>
          </a:p>
          <a:p>
            <a:pPr eaLnBrk="1" hangingPunct="1"/>
            <a:r>
              <a:rPr lang="en-US" b="1" dirty="0">
                <a:solidFill>
                  <a:prstClr val="black"/>
                </a:solidFill>
              </a:rPr>
              <a:t>Rate Ratio (RR) </a:t>
            </a:r>
            <a:r>
              <a:rPr lang="en-US" b="1" u="sng" dirty="0">
                <a:solidFill>
                  <a:prstClr val="black"/>
                </a:solidFill>
              </a:rPr>
              <a:t>preventable</a:t>
            </a:r>
            <a:r>
              <a:rPr lang="en-US" b="1" dirty="0">
                <a:solidFill>
                  <a:prstClr val="black"/>
                </a:solidFill>
              </a:rPr>
              <a:t> AE 7.0</a:t>
            </a:r>
          </a:p>
        </p:txBody>
      </p:sp>
      <p:grpSp>
        <p:nvGrpSpPr>
          <p:cNvPr id="12" name="Group 11"/>
          <p:cNvGrpSpPr/>
          <p:nvPr/>
        </p:nvGrpSpPr>
        <p:grpSpPr>
          <a:xfrm>
            <a:off x="1491008" y="1498601"/>
            <a:ext cx="5785634" cy="851179"/>
            <a:chOff x="464009" y="1627404"/>
            <a:chExt cx="7714178" cy="1134906"/>
          </a:xfrm>
        </p:grpSpPr>
        <p:sp>
          <p:nvSpPr>
            <p:cNvPr id="13" name="TextBox 12"/>
            <p:cNvSpPr txBox="1"/>
            <p:nvPr/>
          </p:nvSpPr>
          <p:spPr>
            <a:xfrm>
              <a:off x="1576253" y="1764458"/>
              <a:ext cx="1700979" cy="400109"/>
            </a:xfrm>
            <a:prstGeom prst="rect">
              <a:avLst/>
            </a:prstGeom>
            <a:noFill/>
            <a:ln w="25400">
              <a:solidFill>
                <a:schemeClr val="bg2">
                  <a:lumMod val="25000"/>
                </a:schemeClr>
              </a:solidFill>
            </a:ln>
          </p:spPr>
          <p:txBody>
            <a:bodyPr wrap="none" anchor="ctr" anchorCtr="0">
              <a:spAutoFit/>
            </a:bodyPr>
            <a:lstStyle/>
            <a:p>
              <a:pPr algn="ctr">
                <a:defRPr/>
              </a:pPr>
              <a:r>
                <a:rPr lang="en-US" sz="1350" b="1" dirty="0">
                  <a:solidFill>
                    <a:prstClr val="black"/>
                  </a:solidFill>
                  <a:latin typeface="Calibri"/>
                </a:rPr>
                <a:t>General Cohort</a:t>
              </a:r>
            </a:p>
          </p:txBody>
        </p:sp>
        <p:sp>
          <p:nvSpPr>
            <p:cNvPr id="14" name="TextBox 13"/>
            <p:cNvSpPr txBox="1"/>
            <p:nvPr/>
          </p:nvSpPr>
          <p:spPr>
            <a:xfrm>
              <a:off x="5562600" y="1627404"/>
              <a:ext cx="1907017" cy="677108"/>
            </a:xfrm>
            <a:prstGeom prst="rect">
              <a:avLst/>
            </a:prstGeom>
            <a:noFill/>
            <a:ln w="25400">
              <a:solidFill>
                <a:schemeClr val="bg2">
                  <a:lumMod val="25000"/>
                </a:schemeClr>
              </a:solidFill>
            </a:ln>
          </p:spPr>
          <p:txBody>
            <a:bodyPr wrap="none" anchor="ctr" anchorCtr="0">
              <a:spAutoFit/>
            </a:bodyPr>
            <a:lstStyle/>
            <a:p>
              <a:pPr>
                <a:defRPr/>
              </a:pPr>
              <a:r>
                <a:rPr lang="en-US" sz="1350" b="1" dirty="0">
                  <a:solidFill>
                    <a:prstClr val="black"/>
                  </a:solidFill>
                  <a:latin typeface="Calibri"/>
                </a:rPr>
                <a:t>Congestive Heart</a:t>
              </a:r>
            </a:p>
            <a:p>
              <a:pPr algn="ctr">
                <a:defRPr/>
              </a:pPr>
              <a:r>
                <a:rPr lang="en-US" sz="1350" b="1" dirty="0">
                  <a:solidFill>
                    <a:prstClr val="black"/>
                  </a:solidFill>
                  <a:latin typeface="Calibri"/>
                </a:rPr>
                <a:t>Failure Cohort</a:t>
              </a:r>
            </a:p>
          </p:txBody>
        </p:sp>
        <p:sp>
          <p:nvSpPr>
            <p:cNvPr id="15" name="TextBox 14"/>
            <p:cNvSpPr txBox="1"/>
            <p:nvPr/>
          </p:nvSpPr>
          <p:spPr>
            <a:xfrm>
              <a:off x="464009" y="2362200"/>
              <a:ext cx="1822892" cy="400110"/>
            </a:xfrm>
            <a:prstGeom prst="rect">
              <a:avLst/>
            </a:prstGeom>
            <a:noFill/>
            <a:ln w="25400">
              <a:solidFill>
                <a:schemeClr val="bg2">
                  <a:lumMod val="25000"/>
                </a:schemeClr>
              </a:solidFill>
            </a:ln>
          </p:spPr>
          <p:txBody>
            <a:bodyPr wrap="none">
              <a:spAutoFit/>
            </a:bodyPr>
            <a:lstStyle/>
            <a:p>
              <a:pPr algn="ctr">
                <a:defRPr/>
              </a:pPr>
              <a:r>
                <a:rPr lang="en-US" sz="1350" dirty="0">
                  <a:solidFill>
                    <a:prstClr val="black"/>
                  </a:solidFill>
                  <a:latin typeface="Calibri"/>
                </a:rPr>
                <a:t>Precautions </a:t>
              </a:r>
              <a:r>
                <a:rPr lang="en-US" sz="1200" dirty="0">
                  <a:solidFill>
                    <a:prstClr val="black"/>
                  </a:solidFill>
                  <a:latin typeface="Calibri"/>
                </a:rPr>
                <a:t>n=78</a:t>
              </a:r>
            </a:p>
          </p:txBody>
        </p:sp>
        <p:sp>
          <p:nvSpPr>
            <p:cNvPr id="16" name="TextBox 15"/>
            <p:cNvSpPr txBox="1"/>
            <p:nvPr/>
          </p:nvSpPr>
          <p:spPr>
            <a:xfrm>
              <a:off x="2572311" y="2362200"/>
              <a:ext cx="1606081" cy="400110"/>
            </a:xfrm>
            <a:prstGeom prst="rect">
              <a:avLst/>
            </a:prstGeom>
            <a:noFill/>
            <a:ln w="25400">
              <a:solidFill>
                <a:schemeClr val="bg2">
                  <a:lumMod val="25000"/>
                </a:schemeClr>
              </a:solidFill>
            </a:ln>
          </p:spPr>
          <p:txBody>
            <a:bodyPr wrap="none">
              <a:spAutoFit/>
            </a:bodyPr>
            <a:lstStyle/>
            <a:p>
              <a:pPr algn="ctr">
                <a:defRPr/>
              </a:pPr>
              <a:r>
                <a:rPr lang="en-US" sz="1350" dirty="0">
                  <a:solidFill>
                    <a:prstClr val="black"/>
                  </a:solidFill>
                  <a:latin typeface="Calibri"/>
                </a:rPr>
                <a:t>Controls </a:t>
              </a:r>
              <a:r>
                <a:rPr lang="en-US" sz="1200" dirty="0">
                  <a:solidFill>
                    <a:prstClr val="black"/>
                  </a:solidFill>
                  <a:latin typeface="Calibri"/>
                </a:rPr>
                <a:t>n=156</a:t>
              </a:r>
            </a:p>
          </p:txBody>
        </p:sp>
        <p:sp>
          <p:nvSpPr>
            <p:cNvPr id="17" name="TextBox 16"/>
            <p:cNvSpPr txBox="1"/>
            <p:nvPr/>
          </p:nvSpPr>
          <p:spPr>
            <a:xfrm>
              <a:off x="4463803" y="2362200"/>
              <a:ext cx="1822892" cy="400110"/>
            </a:xfrm>
            <a:prstGeom prst="rect">
              <a:avLst/>
            </a:prstGeom>
            <a:noFill/>
            <a:ln w="25400">
              <a:solidFill>
                <a:schemeClr val="bg2">
                  <a:lumMod val="25000"/>
                </a:schemeClr>
              </a:solidFill>
            </a:ln>
          </p:spPr>
          <p:txBody>
            <a:bodyPr wrap="none">
              <a:spAutoFit/>
            </a:bodyPr>
            <a:lstStyle/>
            <a:p>
              <a:pPr algn="ctr">
                <a:defRPr/>
              </a:pPr>
              <a:r>
                <a:rPr lang="en-US" sz="1350" dirty="0">
                  <a:solidFill>
                    <a:prstClr val="black"/>
                  </a:solidFill>
                  <a:latin typeface="Calibri"/>
                </a:rPr>
                <a:t>Precautions </a:t>
              </a:r>
              <a:r>
                <a:rPr lang="en-US" sz="1200" dirty="0">
                  <a:solidFill>
                    <a:prstClr val="black"/>
                  </a:solidFill>
                  <a:latin typeface="Calibri"/>
                </a:rPr>
                <a:t>n=72</a:t>
              </a:r>
            </a:p>
          </p:txBody>
        </p:sp>
        <p:sp>
          <p:nvSpPr>
            <p:cNvPr id="18" name="TextBox 17"/>
            <p:cNvSpPr txBox="1"/>
            <p:nvPr/>
          </p:nvSpPr>
          <p:spPr>
            <a:xfrm>
              <a:off x="6572106" y="2362200"/>
              <a:ext cx="1606081" cy="400110"/>
            </a:xfrm>
            <a:prstGeom prst="rect">
              <a:avLst/>
            </a:prstGeom>
            <a:noFill/>
            <a:ln w="25400">
              <a:solidFill>
                <a:schemeClr val="bg2">
                  <a:lumMod val="25000"/>
                </a:schemeClr>
              </a:solidFill>
            </a:ln>
          </p:spPr>
          <p:txBody>
            <a:bodyPr wrap="none">
              <a:spAutoFit/>
            </a:bodyPr>
            <a:lstStyle/>
            <a:p>
              <a:pPr algn="ctr">
                <a:defRPr/>
              </a:pPr>
              <a:r>
                <a:rPr lang="en-US" sz="1350" dirty="0">
                  <a:solidFill>
                    <a:prstClr val="black"/>
                  </a:solidFill>
                  <a:latin typeface="Calibri"/>
                </a:rPr>
                <a:t>Controls </a:t>
              </a:r>
              <a:r>
                <a:rPr lang="en-US" sz="1200" dirty="0">
                  <a:solidFill>
                    <a:prstClr val="black"/>
                  </a:solidFill>
                  <a:latin typeface="Calibri"/>
                </a:rPr>
                <a:t>n=144</a:t>
              </a:r>
            </a:p>
          </p:txBody>
        </p:sp>
      </p:grpSp>
      <p:sp>
        <p:nvSpPr>
          <p:cNvPr id="26" name="TextBox 15"/>
          <p:cNvSpPr txBox="1">
            <a:spLocks noChangeArrowheads="1"/>
          </p:cNvSpPr>
          <p:nvPr/>
        </p:nvSpPr>
        <p:spPr bwMode="auto">
          <a:xfrm>
            <a:off x="1685925" y="2291179"/>
            <a:ext cx="5772150" cy="1708160"/>
          </a:xfrm>
          <a:prstGeom prst="rect">
            <a:avLst/>
          </a:prstGeom>
          <a:noFill/>
          <a:ln w="25400">
            <a:solidFill>
              <a:srgbClr val="4A452A"/>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500" b="1" u="sng" dirty="0">
                <a:solidFill>
                  <a:prstClr val="black"/>
                </a:solidFill>
              </a:rPr>
              <a:t>Outcomes</a:t>
            </a:r>
            <a:r>
              <a:rPr lang="en-US" sz="1350" b="1" u="sng" dirty="0">
                <a:solidFill>
                  <a:prstClr val="black"/>
                </a:solidFill>
              </a:rPr>
              <a:t>:</a:t>
            </a:r>
          </a:p>
          <a:p>
            <a:pPr eaLnBrk="1" hangingPunct="1"/>
            <a:r>
              <a:rPr lang="en-US" sz="1500" b="1" dirty="0">
                <a:solidFill>
                  <a:prstClr val="black"/>
                </a:solidFill>
              </a:rPr>
              <a:t>Length of Stay*	31 vs. 12 days		8 vs. 6 days </a:t>
            </a:r>
          </a:p>
          <a:p>
            <a:pPr eaLnBrk="1" hangingPunct="1"/>
            <a:r>
              <a:rPr lang="en-US" sz="1500" b="1" dirty="0">
                <a:solidFill>
                  <a:prstClr val="black"/>
                </a:solidFill>
              </a:rPr>
              <a:t>any Adverse Event*	17% vs. 7%		47% vs. 25% </a:t>
            </a:r>
          </a:p>
          <a:p>
            <a:pPr eaLnBrk="1" hangingPunct="1"/>
            <a:r>
              <a:rPr lang="en-US" sz="1500" b="1" dirty="0">
                <a:solidFill>
                  <a:prstClr val="black"/>
                </a:solidFill>
              </a:rPr>
              <a:t>Preventable AE*	12% vs. 3%	</a:t>
            </a:r>
            <a:r>
              <a:rPr lang="en-US" sz="1500" b="1" dirty="0" smtClean="0">
                <a:solidFill>
                  <a:prstClr val="black"/>
                </a:solidFill>
              </a:rPr>
              <a:t>29</a:t>
            </a:r>
            <a:r>
              <a:rPr lang="en-US" sz="1500" b="1" dirty="0">
                <a:solidFill>
                  <a:prstClr val="black"/>
                </a:solidFill>
              </a:rPr>
              <a:t>% vs. 4% </a:t>
            </a:r>
          </a:p>
          <a:p>
            <a:pPr eaLnBrk="1" hangingPunct="1"/>
            <a:r>
              <a:rPr lang="en-US" sz="1500" dirty="0">
                <a:solidFill>
                  <a:prstClr val="black"/>
                </a:solidFill>
              </a:rPr>
              <a:t>Death		</a:t>
            </a:r>
            <a:r>
              <a:rPr lang="en-US" sz="1500" dirty="0" smtClean="0">
                <a:solidFill>
                  <a:prstClr val="black"/>
                </a:solidFill>
              </a:rPr>
              <a:t>27</a:t>
            </a:r>
            <a:r>
              <a:rPr lang="en-US" sz="1500" dirty="0">
                <a:solidFill>
                  <a:prstClr val="black"/>
                </a:solidFill>
              </a:rPr>
              <a:t>% vs. </a:t>
            </a:r>
            <a:r>
              <a:rPr lang="en-US" sz="1500" dirty="0" smtClean="0">
                <a:solidFill>
                  <a:prstClr val="black"/>
                </a:solidFill>
              </a:rPr>
              <a:t>18%	21</a:t>
            </a:r>
            <a:r>
              <a:rPr lang="en-US" sz="1500" dirty="0">
                <a:solidFill>
                  <a:prstClr val="black"/>
                </a:solidFill>
              </a:rPr>
              <a:t>% vs. 15%</a:t>
            </a:r>
            <a:r>
              <a:rPr lang="en-US" sz="1350" dirty="0">
                <a:solidFill>
                  <a:prstClr val="black"/>
                </a:solidFill>
              </a:rPr>
              <a:t> </a:t>
            </a:r>
          </a:p>
        </p:txBody>
      </p:sp>
      <p:sp>
        <p:nvSpPr>
          <p:cNvPr id="19" name="TextBox 16"/>
          <p:cNvSpPr txBox="1">
            <a:spLocks noChangeArrowheads="1"/>
          </p:cNvSpPr>
          <p:nvPr/>
        </p:nvSpPr>
        <p:spPr bwMode="auto">
          <a:xfrm>
            <a:off x="1143000" y="2109230"/>
            <a:ext cx="6858000" cy="1384995"/>
          </a:xfrm>
          <a:prstGeom prst="rect">
            <a:avLst/>
          </a:prstGeom>
          <a:solidFill>
            <a:schemeClr val="tx1"/>
          </a:solidFill>
          <a:ln w="25400">
            <a:solidFill>
              <a:srgbClr val="4A452A"/>
            </a:solidFill>
            <a:miter lim="800000"/>
            <a:headEnd/>
            <a:tailEnd/>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2100" b="1" u="sng" dirty="0">
                <a:solidFill>
                  <a:prstClr val="white"/>
                </a:solidFill>
                <a:latin typeface="Calibri" pitchFamily="34" charset="0"/>
              </a:rPr>
              <a:t>Difference in Adverse Events due to: </a:t>
            </a:r>
          </a:p>
          <a:p>
            <a:pPr algn="ctr" eaLnBrk="1" hangingPunct="1"/>
            <a:r>
              <a:rPr lang="en-US" sz="2100" b="1" dirty="0">
                <a:solidFill>
                  <a:prstClr val="white"/>
                </a:solidFill>
                <a:latin typeface="Calibri" pitchFamily="34" charset="0"/>
              </a:rPr>
              <a:t>—falls</a:t>
            </a:r>
          </a:p>
          <a:p>
            <a:pPr algn="ctr" eaLnBrk="1" hangingPunct="1"/>
            <a:r>
              <a:rPr lang="en-US" sz="2100" b="1" dirty="0">
                <a:solidFill>
                  <a:prstClr val="white"/>
                </a:solidFill>
                <a:latin typeface="Calibri" pitchFamily="34" charset="0"/>
              </a:rPr>
              <a:t>— pressure ulcers </a:t>
            </a:r>
          </a:p>
          <a:p>
            <a:pPr algn="ctr" eaLnBrk="1" hangingPunct="1"/>
            <a:r>
              <a:rPr lang="en-US" sz="2100" b="1" dirty="0">
                <a:solidFill>
                  <a:prstClr val="white"/>
                </a:solidFill>
                <a:latin typeface="Calibri" pitchFamily="34" charset="0"/>
              </a:rPr>
              <a:t>— fluid &amp; electrolyte disorders</a:t>
            </a:r>
            <a:endParaRPr lang="en-US" sz="2100" b="1" u="sng" dirty="0">
              <a:solidFill>
                <a:prstClr val="white"/>
              </a:solidFill>
              <a:latin typeface="Calibri" pitchFamily="34" charset="0"/>
            </a:endParaRPr>
          </a:p>
        </p:txBody>
      </p:sp>
      <p:sp>
        <p:nvSpPr>
          <p:cNvPr id="20" name="Footer Placeholder 1"/>
          <p:cNvSpPr>
            <a:spLocks noGrp="1"/>
          </p:cNvSpPr>
          <p:nvPr>
            <p:ph type="ftr" sz="quarter" idx="11"/>
          </p:nvPr>
        </p:nvSpPr>
        <p:spPr>
          <a:xfrm>
            <a:off x="1485900" y="5761674"/>
            <a:ext cx="6172200" cy="273844"/>
          </a:xfrm>
        </p:spPr>
        <p:txBody>
          <a:bodyPr/>
          <a:lstStyle/>
          <a:p>
            <a:r>
              <a:rPr lang="en-US" sz="1800" dirty="0" err="1">
                <a:solidFill>
                  <a:prstClr val="black"/>
                </a:solidFill>
                <a:latin typeface="Calibri"/>
              </a:rPr>
              <a:t>Stelfox</a:t>
            </a:r>
            <a:r>
              <a:rPr lang="en-US" sz="1800" dirty="0">
                <a:solidFill>
                  <a:prstClr val="black"/>
                </a:solidFill>
                <a:latin typeface="Calibri"/>
              </a:rPr>
              <a:t> et al. JAMA Oct 2003;290:1899</a:t>
            </a:r>
          </a:p>
        </p:txBody>
      </p:sp>
      <p:cxnSp>
        <p:nvCxnSpPr>
          <p:cNvPr id="21" name="Straight Connector 20"/>
          <p:cNvCxnSpPr/>
          <p:nvPr/>
        </p:nvCxnSpPr>
        <p:spPr>
          <a:xfrm>
            <a:off x="1143000" y="5680710"/>
            <a:ext cx="68580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909146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p:txBody>
          <a:bodyPr>
            <a:normAutofit/>
          </a:bodyPr>
          <a:lstStyle/>
          <a:p>
            <a:r>
              <a:rPr lang="en-US" dirty="0">
                <a:solidFill>
                  <a:srgbClr val="BD2226"/>
                </a:solidFill>
              </a:rPr>
              <a:t>Major paper that suggested increase in adverse events: </a:t>
            </a:r>
            <a:r>
              <a:rPr lang="en-US" dirty="0" err="1">
                <a:solidFill>
                  <a:srgbClr val="BD2226"/>
                </a:solidFill>
              </a:rPr>
              <a:t>Stelfox</a:t>
            </a:r>
            <a:r>
              <a:rPr lang="en-US" dirty="0">
                <a:solidFill>
                  <a:srgbClr val="BD2226"/>
                </a:solidFill>
              </a:rPr>
              <a:t> et al.</a:t>
            </a:r>
          </a:p>
        </p:txBody>
      </p:sp>
      <p:sp>
        <p:nvSpPr>
          <p:cNvPr id="20491" name="TextBox 18"/>
          <p:cNvSpPr txBox="1">
            <a:spLocks noChangeArrowheads="1"/>
          </p:cNvSpPr>
          <p:nvPr/>
        </p:nvSpPr>
        <p:spPr bwMode="auto">
          <a:xfrm>
            <a:off x="3086100" y="4857751"/>
            <a:ext cx="399763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b="1" dirty="0">
                <a:solidFill>
                  <a:prstClr val="black"/>
                </a:solidFill>
              </a:rPr>
              <a:t>Rate Ratio (RR) any AE 2.2</a:t>
            </a:r>
          </a:p>
          <a:p>
            <a:pPr eaLnBrk="1" hangingPunct="1"/>
            <a:r>
              <a:rPr lang="en-US" b="1" dirty="0">
                <a:solidFill>
                  <a:prstClr val="black"/>
                </a:solidFill>
              </a:rPr>
              <a:t>Rate Ratio (RR) </a:t>
            </a:r>
            <a:r>
              <a:rPr lang="en-US" b="1" u="sng" dirty="0">
                <a:solidFill>
                  <a:prstClr val="black"/>
                </a:solidFill>
              </a:rPr>
              <a:t>preventable</a:t>
            </a:r>
            <a:r>
              <a:rPr lang="en-US" b="1" dirty="0">
                <a:solidFill>
                  <a:prstClr val="black"/>
                </a:solidFill>
              </a:rPr>
              <a:t> AE 7.0</a:t>
            </a:r>
          </a:p>
        </p:txBody>
      </p:sp>
      <p:grpSp>
        <p:nvGrpSpPr>
          <p:cNvPr id="12" name="Group 11"/>
          <p:cNvGrpSpPr/>
          <p:nvPr/>
        </p:nvGrpSpPr>
        <p:grpSpPr>
          <a:xfrm>
            <a:off x="1491008" y="2077804"/>
            <a:ext cx="5785634" cy="851179"/>
            <a:chOff x="464009" y="1627404"/>
            <a:chExt cx="7714178" cy="1134906"/>
          </a:xfrm>
        </p:grpSpPr>
        <p:sp>
          <p:nvSpPr>
            <p:cNvPr id="13" name="TextBox 12"/>
            <p:cNvSpPr txBox="1"/>
            <p:nvPr/>
          </p:nvSpPr>
          <p:spPr>
            <a:xfrm>
              <a:off x="1576253" y="1764458"/>
              <a:ext cx="1700979" cy="400109"/>
            </a:xfrm>
            <a:prstGeom prst="rect">
              <a:avLst/>
            </a:prstGeom>
            <a:noFill/>
            <a:ln w="25400">
              <a:solidFill>
                <a:schemeClr val="bg2">
                  <a:lumMod val="25000"/>
                </a:schemeClr>
              </a:solidFill>
            </a:ln>
          </p:spPr>
          <p:txBody>
            <a:bodyPr wrap="none" anchor="ctr" anchorCtr="0">
              <a:spAutoFit/>
            </a:bodyPr>
            <a:lstStyle/>
            <a:p>
              <a:pPr algn="ctr">
                <a:defRPr/>
              </a:pPr>
              <a:r>
                <a:rPr lang="en-US" sz="1350" b="1" dirty="0">
                  <a:solidFill>
                    <a:prstClr val="black"/>
                  </a:solidFill>
                  <a:latin typeface="Calibri"/>
                </a:rPr>
                <a:t>General Cohort</a:t>
              </a:r>
            </a:p>
          </p:txBody>
        </p:sp>
        <p:sp>
          <p:nvSpPr>
            <p:cNvPr id="14" name="TextBox 13"/>
            <p:cNvSpPr txBox="1"/>
            <p:nvPr/>
          </p:nvSpPr>
          <p:spPr>
            <a:xfrm>
              <a:off x="5562600" y="1627404"/>
              <a:ext cx="1907017" cy="677108"/>
            </a:xfrm>
            <a:prstGeom prst="rect">
              <a:avLst/>
            </a:prstGeom>
            <a:noFill/>
            <a:ln w="25400">
              <a:solidFill>
                <a:schemeClr val="bg2">
                  <a:lumMod val="25000"/>
                </a:schemeClr>
              </a:solidFill>
            </a:ln>
          </p:spPr>
          <p:txBody>
            <a:bodyPr wrap="none" anchor="ctr" anchorCtr="0">
              <a:spAutoFit/>
            </a:bodyPr>
            <a:lstStyle/>
            <a:p>
              <a:pPr>
                <a:defRPr/>
              </a:pPr>
              <a:r>
                <a:rPr lang="en-US" sz="1350" b="1" dirty="0">
                  <a:solidFill>
                    <a:prstClr val="black"/>
                  </a:solidFill>
                  <a:latin typeface="Calibri"/>
                </a:rPr>
                <a:t>Congestive Heart</a:t>
              </a:r>
            </a:p>
            <a:p>
              <a:pPr algn="ctr">
                <a:defRPr/>
              </a:pPr>
              <a:r>
                <a:rPr lang="en-US" sz="1350" b="1" dirty="0">
                  <a:solidFill>
                    <a:prstClr val="black"/>
                  </a:solidFill>
                  <a:latin typeface="Calibri"/>
                </a:rPr>
                <a:t>Failure Cohort</a:t>
              </a:r>
            </a:p>
          </p:txBody>
        </p:sp>
        <p:sp>
          <p:nvSpPr>
            <p:cNvPr id="15" name="TextBox 14"/>
            <p:cNvSpPr txBox="1"/>
            <p:nvPr/>
          </p:nvSpPr>
          <p:spPr>
            <a:xfrm>
              <a:off x="464009" y="2362200"/>
              <a:ext cx="1822892" cy="400110"/>
            </a:xfrm>
            <a:prstGeom prst="rect">
              <a:avLst/>
            </a:prstGeom>
            <a:noFill/>
            <a:ln w="25400">
              <a:solidFill>
                <a:schemeClr val="bg2">
                  <a:lumMod val="25000"/>
                </a:schemeClr>
              </a:solidFill>
            </a:ln>
          </p:spPr>
          <p:txBody>
            <a:bodyPr wrap="none">
              <a:spAutoFit/>
            </a:bodyPr>
            <a:lstStyle/>
            <a:p>
              <a:pPr algn="ctr">
                <a:defRPr/>
              </a:pPr>
              <a:r>
                <a:rPr lang="en-US" sz="1350" dirty="0">
                  <a:solidFill>
                    <a:prstClr val="black"/>
                  </a:solidFill>
                  <a:latin typeface="Calibri"/>
                </a:rPr>
                <a:t>Precautions </a:t>
              </a:r>
              <a:r>
                <a:rPr lang="en-US" sz="1200" dirty="0">
                  <a:solidFill>
                    <a:prstClr val="black"/>
                  </a:solidFill>
                  <a:latin typeface="Calibri"/>
                </a:rPr>
                <a:t>n=78</a:t>
              </a:r>
            </a:p>
          </p:txBody>
        </p:sp>
        <p:sp>
          <p:nvSpPr>
            <p:cNvPr id="16" name="TextBox 15"/>
            <p:cNvSpPr txBox="1"/>
            <p:nvPr/>
          </p:nvSpPr>
          <p:spPr>
            <a:xfrm>
              <a:off x="2572311" y="2362200"/>
              <a:ext cx="1606081" cy="400110"/>
            </a:xfrm>
            <a:prstGeom prst="rect">
              <a:avLst/>
            </a:prstGeom>
            <a:noFill/>
            <a:ln w="25400">
              <a:solidFill>
                <a:schemeClr val="bg2">
                  <a:lumMod val="25000"/>
                </a:schemeClr>
              </a:solidFill>
            </a:ln>
          </p:spPr>
          <p:txBody>
            <a:bodyPr wrap="none">
              <a:spAutoFit/>
            </a:bodyPr>
            <a:lstStyle/>
            <a:p>
              <a:pPr algn="ctr">
                <a:defRPr/>
              </a:pPr>
              <a:r>
                <a:rPr lang="en-US" sz="1350" dirty="0">
                  <a:solidFill>
                    <a:prstClr val="black"/>
                  </a:solidFill>
                  <a:latin typeface="Calibri"/>
                </a:rPr>
                <a:t>Controls </a:t>
              </a:r>
              <a:r>
                <a:rPr lang="en-US" sz="1200" dirty="0">
                  <a:solidFill>
                    <a:prstClr val="black"/>
                  </a:solidFill>
                  <a:latin typeface="Calibri"/>
                </a:rPr>
                <a:t>n=156</a:t>
              </a:r>
            </a:p>
          </p:txBody>
        </p:sp>
        <p:sp>
          <p:nvSpPr>
            <p:cNvPr id="17" name="TextBox 16"/>
            <p:cNvSpPr txBox="1"/>
            <p:nvPr/>
          </p:nvSpPr>
          <p:spPr>
            <a:xfrm>
              <a:off x="4463803" y="2362200"/>
              <a:ext cx="1822892" cy="400110"/>
            </a:xfrm>
            <a:prstGeom prst="rect">
              <a:avLst/>
            </a:prstGeom>
            <a:noFill/>
            <a:ln w="25400">
              <a:solidFill>
                <a:schemeClr val="bg2">
                  <a:lumMod val="25000"/>
                </a:schemeClr>
              </a:solidFill>
            </a:ln>
          </p:spPr>
          <p:txBody>
            <a:bodyPr wrap="none">
              <a:spAutoFit/>
            </a:bodyPr>
            <a:lstStyle/>
            <a:p>
              <a:pPr algn="ctr">
                <a:defRPr/>
              </a:pPr>
              <a:r>
                <a:rPr lang="en-US" sz="1350" dirty="0">
                  <a:solidFill>
                    <a:prstClr val="black"/>
                  </a:solidFill>
                  <a:latin typeface="Calibri"/>
                </a:rPr>
                <a:t>Precautions </a:t>
              </a:r>
              <a:r>
                <a:rPr lang="en-US" sz="1200" dirty="0">
                  <a:solidFill>
                    <a:prstClr val="black"/>
                  </a:solidFill>
                  <a:latin typeface="Calibri"/>
                </a:rPr>
                <a:t>n=72</a:t>
              </a:r>
            </a:p>
          </p:txBody>
        </p:sp>
        <p:sp>
          <p:nvSpPr>
            <p:cNvPr id="18" name="TextBox 17"/>
            <p:cNvSpPr txBox="1"/>
            <p:nvPr/>
          </p:nvSpPr>
          <p:spPr>
            <a:xfrm>
              <a:off x="6572106" y="2362200"/>
              <a:ext cx="1606081" cy="400110"/>
            </a:xfrm>
            <a:prstGeom prst="rect">
              <a:avLst/>
            </a:prstGeom>
            <a:noFill/>
            <a:ln w="25400">
              <a:solidFill>
                <a:schemeClr val="bg2">
                  <a:lumMod val="25000"/>
                </a:schemeClr>
              </a:solidFill>
            </a:ln>
          </p:spPr>
          <p:txBody>
            <a:bodyPr wrap="none">
              <a:spAutoFit/>
            </a:bodyPr>
            <a:lstStyle/>
            <a:p>
              <a:pPr algn="ctr">
                <a:defRPr/>
              </a:pPr>
              <a:r>
                <a:rPr lang="en-US" sz="1350" dirty="0">
                  <a:solidFill>
                    <a:prstClr val="black"/>
                  </a:solidFill>
                  <a:latin typeface="Calibri"/>
                </a:rPr>
                <a:t>Controls </a:t>
              </a:r>
              <a:r>
                <a:rPr lang="en-US" sz="1200" dirty="0">
                  <a:solidFill>
                    <a:prstClr val="black"/>
                  </a:solidFill>
                  <a:latin typeface="Calibri"/>
                </a:rPr>
                <a:t>n=144</a:t>
              </a:r>
            </a:p>
          </p:txBody>
        </p:sp>
      </p:grpSp>
      <p:sp>
        <p:nvSpPr>
          <p:cNvPr id="26" name="TextBox 15"/>
          <p:cNvSpPr txBox="1">
            <a:spLocks noChangeArrowheads="1"/>
          </p:cNvSpPr>
          <p:nvPr/>
        </p:nvSpPr>
        <p:spPr bwMode="auto">
          <a:xfrm>
            <a:off x="1557337" y="3284472"/>
            <a:ext cx="6029325" cy="1246495"/>
          </a:xfrm>
          <a:prstGeom prst="rect">
            <a:avLst/>
          </a:prstGeom>
          <a:noFill/>
          <a:ln w="25400">
            <a:solidFill>
              <a:srgbClr val="4A452A"/>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1500" b="1" u="sng" dirty="0">
                <a:solidFill>
                  <a:prstClr val="black"/>
                </a:solidFill>
              </a:rPr>
              <a:t>Outcomes</a:t>
            </a:r>
            <a:r>
              <a:rPr lang="en-US" sz="1350" b="1" u="sng" dirty="0">
                <a:solidFill>
                  <a:prstClr val="black"/>
                </a:solidFill>
              </a:rPr>
              <a:t>:</a:t>
            </a:r>
          </a:p>
          <a:p>
            <a:pPr eaLnBrk="1" hangingPunct="1"/>
            <a:r>
              <a:rPr lang="en-US" sz="1500" b="1" dirty="0">
                <a:solidFill>
                  <a:prstClr val="black"/>
                </a:solidFill>
              </a:rPr>
              <a:t>Length of Stay*	31 vs. 12 days		8 vs. 6 days </a:t>
            </a:r>
          </a:p>
          <a:p>
            <a:pPr eaLnBrk="1" hangingPunct="1"/>
            <a:r>
              <a:rPr lang="en-US" sz="1500" b="1" dirty="0">
                <a:solidFill>
                  <a:prstClr val="black"/>
                </a:solidFill>
              </a:rPr>
              <a:t>any Adverse Event*	17% vs. 7%		47% vs. 25% </a:t>
            </a:r>
          </a:p>
          <a:p>
            <a:pPr eaLnBrk="1" hangingPunct="1"/>
            <a:r>
              <a:rPr lang="en-US" sz="1500" b="1" dirty="0">
                <a:solidFill>
                  <a:prstClr val="black"/>
                </a:solidFill>
              </a:rPr>
              <a:t>Preventable AE*	12% vs. 3%		29% vs. 4% </a:t>
            </a:r>
          </a:p>
          <a:p>
            <a:pPr eaLnBrk="1" hangingPunct="1"/>
            <a:r>
              <a:rPr lang="en-US" sz="1500" dirty="0">
                <a:solidFill>
                  <a:prstClr val="black"/>
                </a:solidFill>
              </a:rPr>
              <a:t>Death		</a:t>
            </a:r>
            <a:r>
              <a:rPr lang="en-US" sz="1500" dirty="0" smtClean="0">
                <a:solidFill>
                  <a:prstClr val="black"/>
                </a:solidFill>
              </a:rPr>
              <a:t>27</a:t>
            </a:r>
            <a:r>
              <a:rPr lang="en-US" sz="1500" dirty="0">
                <a:solidFill>
                  <a:prstClr val="black"/>
                </a:solidFill>
              </a:rPr>
              <a:t>% vs. 18%		21% vs. 15%</a:t>
            </a:r>
            <a:r>
              <a:rPr lang="en-US" sz="1350" dirty="0">
                <a:solidFill>
                  <a:prstClr val="black"/>
                </a:solidFill>
              </a:rPr>
              <a:t> </a:t>
            </a:r>
          </a:p>
        </p:txBody>
      </p:sp>
      <p:sp>
        <p:nvSpPr>
          <p:cNvPr id="2" name="TextBox 1"/>
          <p:cNvSpPr txBox="1"/>
          <p:nvPr/>
        </p:nvSpPr>
        <p:spPr>
          <a:xfrm>
            <a:off x="1685925" y="3143251"/>
            <a:ext cx="5772150" cy="1015663"/>
          </a:xfrm>
          <a:prstGeom prst="rect">
            <a:avLst/>
          </a:prstGeom>
          <a:solidFill>
            <a:schemeClr val="tx1"/>
          </a:solidFill>
        </p:spPr>
        <p:txBody>
          <a:bodyPr wrap="square" rtlCol="0">
            <a:spAutoFit/>
          </a:bodyPr>
          <a:lstStyle/>
          <a:p>
            <a:r>
              <a:rPr lang="en-US" sz="3000" dirty="0">
                <a:solidFill>
                  <a:srgbClr val="FF0000"/>
                </a:solidFill>
                <a:latin typeface="Calibri"/>
              </a:rPr>
              <a:t>However, study never adequately controlled for severity of illness</a:t>
            </a:r>
          </a:p>
        </p:txBody>
      </p:sp>
    </p:spTree>
    <p:extLst>
      <p:ext uri="{BB962C8B-B14F-4D97-AF65-F5344CB8AC3E}">
        <p14:creationId xmlns:p14="http://schemas.microsoft.com/office/powerpoint/2010/main" val="3653618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BUGG Study</a:t>
            </a:r>
          </a:p>
        </p:txBody>
      </p:sp>
      <p:sp>
        <p:nvSpPr>
          <p:cNvPr id="3" name="Subtitle 2"/>
          <p:cNvSpPr>
            <a:spLocks noGrp="1"/>
          </p:cNvSpPr>
          <p:nvPr>
            <p:ph type="subTitle" idx="1"/>
          </p:nvPr>
        </p:nvSpPr>
        <p:spPr/>
        <p:txBody>
          <a:bodyPr>
            <a:normAutofit/>
          </a:bodyPr>
          <a:lstStyle/>
          <a:p>
            <a:r>
              <a:rPr lang="en-US" dirty="0"/>
              <a:t>Agency for Healthcare Research and Quality (AHRQ) under contract number HHSA290200600015i Task Order No. 5</a:t>
            </a:r>
          </a:p>
          <a:p>
            <a:endParaRPr lang="en-US" dirty="0"/>
          </a:p>
        </p:txBody>
      </p:sp>
      <p:sp>
        <p:nvSpPr>
          <p:cNvPr id="4" name="TextBox 3"/>
          <p:cNvSpPr txBox="1"/>
          <p:nvPr/>
        </p:nvSpPr>
        <p:spPr>
          <a:xfrm>
            <a:off x="1940694" y="5595602"/>
            <a:ext cx="4629150" cy="313932"/>
          </a:xfrm>
          <a:prstGeom prst="rect">
            <a:avLst/>
          </a:prstGeom>
          <a:noFill/>
        </p:spPr>
        <p:txBody>
          <a:bodyPr wrap="square" rtlCol="0">
            <a:spAutoFit/>
          </a:bodyPr>
          <a:lstStyle/>
          <a:p>
            <a:pPr>
              <a:lnSpc>
                <a:spcPct val="80000"/>
              </a:lnSpc>
            </a:pPr>
            <a:r>
              <a:rPr lang="en-US" sz="1350" baseline="30000" dirty="0">
                <a:solidFill>
                  <a:prstClr val="black"/>
                </a:solidFill>
                <a:latin typeface="Calibri"/>
              </a:rPr>
              <a:t>1</a:t>
            </a:r>
            <a:r>
              <a:rPr lang="en-US" dirty="0">
                <a:solidFill>
                  <a:prstClr val="black"/>
                </a:solidFill>
                <a:latin typeface="Calibri"/>
              </a:rPr>
              <a:t>Harris et al., JAMA. 2013 Oct;310:1571</a:t>
            </a:r>
          </a:p>
        </p:txBody>
      </p:sp>
    </p:spTree>
    <p:extLst>
      <p:ext uri="{BB962C8B-B14F-4D97-AF65-F5344CB8AC3E}">
        <p14:creationId xmlns:p14="http://schemas.microsoft.com/office/powerpoint/2010/main" val="4274903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BUGG study overview</a:t>
            </a:r>
          </a:p>
        </p:txBody>
      </p:sp>
      <p:grpSp>
        <p:nvGrpSpPr>
          <p:cNvPr id="17" name="Group 16"/>
          <p:cNvGrpSpPr/>
          <p:nvPr/>
        </p:nvGrpSpPr>
        <p:grpSpPr>
          <a:xfrm>
            <a:off x="1515756" y="1915805"/>
            <a:ext cx="6062804" cy="3597891"/>
            <a:chOff x="533400" y="1828800"/>
            <a:chExt cx="8083739" cy="4797188"/>
          </a:xfrm>
          <a:noFill/>
        </p:grpSpPr>
        <p:sp>
          <p:nvSpPr>
            <p:cNvPr id="8" name="Rounded Rectangle 7"/>
            <p:cNvSpPr/>
            <p:nvPr/>
          </p:nvSpPr>
          <p:spPr>
            <a:xfrm>
              <a:off x="3276600" y="1828800"/>
              <a:ext cx="2590800" cy="533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350" b="1" dirty="0">
                  <a:solidFill>
                    <a:prstClr val="black"/>
                  </a:solidFill>
                  <a:latin typeface="Calibri"/>
                </a:rPr>
                <a:t>20</a:t>
              </a:r>
              <a:r>
                <a:rPr lang="en-US" sz="1350" dirty="0">
                  <a:solidFill>
                    <a:prstClr val="black"/>
                  </a:solidFill>
                  <a:latin typeface="Calibri"/>
                </a:rPr>
                <a:t> ICUs enrolled in study</a:t>
              </a:r>
            </a:p>
          </p:txBody>
        </p:sp>
        <p:sp>
          <p:nvSpPr>
            <p:cNvPr id="9" name="Rounded Rectangle 8"/>
            <p:cNvSpPr/>
            <p:nvPr/>
          </p:nvSpPr>
          <p:spPr>
            <a:xfrm>
              <a:off x="3276600" y="2518012"/>
              <a:ext cx="2590800" cy="129198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350" b="1" dirty="0">
                  <a:solidFill>
                    <a:prstClr val="black"/>
                  </a:solidFill>
                  <a:latin typeface="Calibri"/>
                </a:rPr>
                <a:t>20</a:t>
              </a:r>
              <a:r>
                <a:rPr lang="en-US" sz="1350" dirty="0">
                  <a:solidFill>
                    <a:prstClr val="black"/>
                  </a:solidFill>
                  <a:latin typeface="Calibri"/>
                </a:rPr>
                <a:t> ICUs completed baseline data collection</a:t>
              </a:r>
            </a:p>
            <a:p>
              <a:pPr algn="ctr"/>
              <a:r>
                <a:rPr lang="en-US" sz="1350" b="1" dirty="0">
                  <a:solidFill>
                    <a:prstClr val="black"/>
                  </a:solidFill>
                  <a:latin typeface="Calibri"/>
                </a:rPr>
                <a:t>6324</a:t>
              </a:r>
              <a:r>
                <a:rPr lang="en-US" sz="1350" dirty="0">
                  <a:solidFill>
                    <a:prstClr val="black"/>
                  </a:solidFill>
                  <a:latin typeface="Calibri"/>
                </a:rPr>
                <a:t> admissions</a:t>
              </a:r>
            </a:p>
            <a:p>
              <a:pPr algn="ctr"/>
              <a:r>
                <a:rPr lang="en-US" sz="1350" b="1" dirty="0">
                  <a:solidFill>
                    <a:prstClr val="black"/>
                  </a:solidFill>
                  <a:latin typeface="Calibri"/>
                </a:rPr>
                <a:t>20646</a:t>
              </a:r>
              <a:r>
                <a:rPr lang="en-US" sz="1350" dirty="0">
                  <a:solidFill>
                    <a:prstClr val="black"/>
                  </a:solidFill>
                  <a:latin typeface="Calibri"/>
                </a:rPr>
                <a:t> swabs</a:t>
              </a:r>
            </a:p>
          </p:txBody>
        </p:sp>
        <p:sp>
          <p:nvSpPr>
            <p:cNvPr id="11" name="Rounded Rectangle 10"/>
            <p:cNvSpPr/>
            <p:nvPr/>
          </p:nvSpPr>
          <p:spPr>
            <a:xfrm>
              <a:off x="6026339" y="3962400"/>
              <a:ext cx="2590800" cy="533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350" b="1" dirty="0">
                  <a:solidFill>
                    <a:prstClr val="black"/>
                  </a:solidFill>
                  <a:latin typeface="Calibri"/>
                </a:rPr>
                <a:t>10</a:t>
              </a:r>
              <a:r>
                <a:rPr lang="en-US" sz="1350" dirty="0">
                  <a:solidFill>
                    <a:prstClr val="black"/>
                  </a:solidFill>
                  <a:latin typeface="Calibri"/>
                </a:rPr>
                <a:t> ICUs allocated to control group</a:t>
              </a:r>
            </a:p>
          </p:txBody>
        </p:sp>
        <p:sp>
          <p:nvSpPr>
            <p:cNvPr id="12" name="Rounded Rectangle 11"/>
            <p:cNvSpPr/>
            <p:nvPr/>
          </p:nvSpPr>
          <p:spPr>
            <a:xfrm>
              <a:off x="533400" y="3962400"/>
              <a:ext cx="2590800" cy="533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350" b="1" dirty="0">
                  <a:solidFill>
                    <a:prstClr val="black"/>
                  </a:solidFill>
                  <a:latin typeface="Calibri"/>
                </a:rPr>
                <a:t>10</a:t>
              </a:r>
              <a:r>
                <a:rPr lang="en-US" sz="1350" dirty="0">
                  <a:solidFill>
                    <a:prstClr val="black"/>
                  </a:solidFill>
                  <a:latin typeface="Calibri"/>
                </a:rPr>
                <a:t> ICUs allocated to intervention group</a:t>
              </a:r>
            </a:p>
          </p:txBody>
        </p:sp>
        <p:sp>
          <p:nvSpPr>
            <p:cNvPr id="13" name="Rounded Rectangle 12"/>
            <p:cNvSpPr/>
            <p:nvPr/>
          </p:nvSpPr>
          <p:spPr>
            <a:xfrm>
              <a:off x="6026339" y="4648200"/>
              <a:ext cx="2590800" cy="533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350" b="1" dirty="0">
                  <a:solidFill>
                    <a:prstClr val="black"/>
                  </a:solidFill>
                  <a:latin typeface="Calibri"/>
                </a:rPr>
                <a:t>0</a:t>
              </a:r>
              <a:r>
                <a:rPr lang="en-US" sz="1350" dirty="0">
                  <a:solidFill>
                    <a:prstClr val="black"/>
                  </a:solidFill>
                  <a:latin typeface="Calibri"/>
                </a:rPr>
                <a:t> ICUs lost to follow-up</a:t>
              </a:r>
            </a:p>
          </p:txBody>
        </p:sp>
        <p:sp>
          <p:nvSpPr>
            <p:cNvPr id="14" name="Rounded Rectangle 13"/>
            <p:cNvSpPr/>
            <p:nvPr/>
          </p:nvSpPr>
          <p:spPr>
            <a:xfrm>
              <a:off x="533400" y="4647063"/>
              <a:ext cx="2590800" cy="53340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350" b="1" dirty="0">
                  <a:solidFill>
                    <a:prstClr val="black"/>
                  </a:solidFill>
                  <a:latin typeface="Calibri"/>
                </a:rPr>
                <a:t>0</a:t>
              </a:r>
              <a:r>
                <a:rPr lang="en-US" sz="1350" dirty="0">
                  <a:solidFill>
                    <a:prstClr val="black"/>
                  </a:solidFill>
                  <a:latin typeface="Calibri"/>
                </a:rPr>
                <a:t> ICUs lost to follow-up</a:t>
              </a:r>
            </a:p>
          </p:txBody>
        </p:sp>
        <p:sp>
          <p:nvSpPr>
            <p:cNvPr id="15" name="Rounded Rectangle 14"/>
            <p:cNvSpPr/>
            <p:nvPr/>
          </p:nvSpPr>
          <p:spPr>
            <a:xfrm>
              <a:off x="533400" y="5331725"/>
              <a:ext cx="2590800" cy="129198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350" b="1" dirty="0">
                  <a:solidFill>
                    <a:prstClr val="black"/>
                  </a:solidFill>
                  <a:latin typeface="Calibri"/>
                </a:rPr>
                <a:t>10 </a:t>
              </a:r>
              <a:r>
                <a:rPr lang="en-US" sz="1350" dirty="0">
                  <a:solidFill>
                    <a:prstClr val="black"/>
                  </a:solidFill>
                  <a:latin typeface="Calibri"/>
                </a:rPr>
                <a:t>ICUs included in primary analysis</a:t>
              </a:r>
            </a:p>
            <a:p>
              <a:pPr algn="ctr"/>
              <a:r>
                <a:rPr lang="en-US" sz="1350" b="1" dirty="0">
                  <a:solidFill>
                    <a:prstClr val="black"/>
                  </a:solidFill>
                  <a:latin typeface="Calibri"/>
                </a:rPr>
                <a:t>9936</a:t>
              </a:r>
              <a:r>
                <a:rPr lang="en-US" sz="1350" dirty="0">
                  <a:solidFill>
                    <a:prstClr val="black"/>
                  </a:solidFill>
                  <a:latin typeface="Calibri"/>
                </a:rPr>
                <a:t> admissions</a:t>
              </a:r>
            </a:p>
            <a:p>
              <a:pPr algn="ctr"/>
              <a:r>
                <a:rPr lang="en-US" sz="1350" b="1" dirty="0">
                  <a:solidFill>
                    <a:prstClr val="black"/>
                  </a:solidFill>
                  <a:latin typeface="Calibri"/>
                </a:rPr>
                <a:t>36007 swabs</a:t>
              </a:r>
            </a:p>
          </p:txBody>
        </p:sp>
        <p:sp>
          <p:nvSpPr>
            <p:cNvPr id="16" name="Rounded Rectangle 15"/>
            <p:cNvSpPr/>
            <p:nvPr/>
          </p:nvSpPr>
          <p:spPr>
            <a:xfrm>
              <a:off x="6026339" y="5334000"/>
              <a:ext cx="2590800" cy="1291988"/>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350" b="1" dirty="0">
                  <a:solidFill>
                    <a:prstClr val="black"/>
                  </a:solidFill>
                  <a:latin typeface="Calibri"/>
                </a:rPr>
                <a:t>10 </a:t>
              </a:r>
              <a:r>
                <a:rPr lang="en-US" sz="1350" dirty="0">
                  <a:solidFill>
                    <a:prstClr val="black"/>
                  </a:solidFill>
                  <a:latin typeface="Calibri"/>
                </a:rPr>
                <a:t>ICUs included in primary analysis</a:t>
              </a:r>
            </a:p>
            <a:p>
              <a:pPr algn="ctr"/>
              <a:r>
                <a:rPr lang="en-US" sz="1350" b="1" dirty="0">
                  <a:solidFill>
                    <a:prstClr val="black"/>
                  </a:solidFill>
                  <a:latin typeface="Calibri"/>
                </a:rPr>
                <a:t>9920</a:t>
              </a:r>
              <a:r>
                <a:rPr lang="en-US" sz="1350" dirty="0">
                  <a:solidFill>
                    <a:prstClr val="black"/>
                  </a:solidFill>
                  <a:latin typeface="Calibri"/>
                </a:rPr>
                <a:t> admissions</a:t>
              </a:r>
            </a:p>
            <a:p>
              <a:pPr algn="ctr"/>
              <a:r>
                <a:rPr lang="en-US" sz="1350" b="1" dirty="0">
                  <a:solidFill>
                    <a:prstClr val="black"/>
                  </a:solidFill>
                  <a:latin typeface="Calibri"/>
                </a:rPr>
                <a:t>35588</a:t>
              </a:r>
              <a:r>
                <a:rPr lang="en-US" sz="1350" dirty="0">
                  <a:solidFill>
                    <a:prstClr val="black"/>
                  </a:solidFill>
                  <a:latin typeface="Calibri"/>
                </a:rPr>
                <a:t> swabs</a:t>
              </a:r>
            </a:p>
          </p:txBody>
        </p:sp>
      </p:grpSp>
      <p:cxnSp>
        <p:nvCxnSpPr>
          <p:cNvPr id="21" name="Straight Arrow Connector 20"/>
          <p:cNvCxnSpPr>
            <a:stCxn id="9" idx="1"/>
            <a:endCxn id="12" idx="0"/>
          </p:cNvCxnSpPr>
          <p:nvPr/>
        </p:nvCxnSpPr>
        <p:spPr>
          <a:xfrm flipH="1">
            <a:off x="2487305" y="2917209"/>
            <a:ext cx="1085850" cy="598796"/>
          </a:xfrm>
          <a:prstGeom prst="straightConnector1">
            <a:avLst/>
          </a:prstGeom>
          <a:ln>
            <a:tailEnd type="none"/>
          </a:ln>
        </p:spPr>
        <p:style>
          <a:lnRef idx="1">
            <a:schemeClr val="dk1"/>
          </a:lnRef>
          <a:fillRef idx="0">
            <a:schemeClr val="dk1"/>
          </a:fillRef>
          <a:effectRef idx="0">
            <a:schemeClr val="dk1"/>
          </a:effectRef>
          <a:fontRef idx="minor">
            <a:schemeClr val="tx1"/>
          </a:fontRef>
        </p:style>
      </p:cxnSp>
      <p:cxnSp>
        <p:nvCxnSpPr>
          <p:cNvPr id="23" name="Straight Arrow Connector 22"/>
          <p:cNvCxnSpPr>
            <a:stCxn id="9" idx="3"/>
            <a:endCxn id="11" idx="0"/>
          </p:cNvCxnSpPr>
          <p:nvPr/>
        </p:nvCxnSpPr>
        <p:spPr>
          <a:xfrm>
            <a:off x="5516256" y="2917209"/>
            <a:ext cx="1090754" cy="598796"/>
          </a:xfrm>
          <a:prstGeom prst="straightConnector1">
            <a:avLst/>
          </a:prstGeom>
          <a:ln>
            <a:tailEnd type="none"/>
          </a:ln>
        </p:spPr>
        <p:style>
          <a:lnRef idx="1">
            <a:schemeClr val="dk1"/>
          </a:lnRef>
          <a:fillRef idx="0">
            <a:schemeClr val="dk1"/>
          </a:fillRef>
          <a:effectRef idx="0">
            <a:schemeClr val="dk1"/>
          </a:effectRef>
          <a:fontRef idx="minor">
            <a:schemeClr val="tx1"/>
          </a:fontRef>
        </p:style>
      </p:cxnSp>
      <p:cxnSp>
        <p:nvCxnSpPr>
          <p:cNvPr id="25" name="Straight Arrow Connector 24"/>
          <p:cNvCxnSpPr>
            <a:stCxn id="12" idx="2"/>
            <a:endCxn id="14" idx="0"/>
          </p:cNvCxnSpPr>
          <p:nvPr/>
        </p:nvCxnSpPr>
        <p:spPr>
          <a:xfrm>
            <a:off x="2487305" y="3916056"/>
            <a:ext cx="0" cy="113447"/>
          </a:xfrm>
          <a:prstGeom prst="straightConnector1">
            <a:avLst/>
          </a:prstGeom>
          <a:ln>
            <a:tailEnd type="none"/>
          </a:ln>
        </p:spPr>
        <p:style>
          <a:lnRef idx="1">
            <a:schemeClr val="dk1"/>
          </a:lnRef>
          <a:fillRef idx="0">
            <a:schemeClr val="dk1"/>
          </a:fillRef>
          <a:effectRef idx="0">
            <a:schemeClr val="dk1"/>
          </a:effectRef>
          <a:fontRef idx="minor">
            <a:schemeClr val="tx1"/>
          </a:fontRef>
        </p:style>
      </p:cxnSp>
      <p:cxnSp>
        <p:nvCxnSpPr>
          <p:cNvPr id="33" name="Straight Arrow Connector 32"/>
          <p:cNvCxnSpPr>
            <a:stCxn id="14" idx="2"/>
            <a:endCxn id="15" idx="0"/>
          </p:cNvCxnSpPr>
          <p:nvPr/>
        </p:nvCxnSpPr>
        <p:spPr>
          <a:xfrm>
            <a:off x="2487305" y="4429552"/>
            <a:ext cx="0" cy="113447"/>
          </a:xfrm>
          <a:prstGeom prst="straightConnector1">
            <a:avLst/>
          </a:prstGeom>
          <a:ln>
            <a:tailEnd type="none"/>
          </a:ln>
        </p:spPr>
        <p:style>
          <a:lnRef idx="1">
            <a:schemeClr val="dk1"/>
          </a:lnRef>
          <a:fillRef idx="0">
            <a:schemeClr val="dk1"/>
          </a:fillRef>
          <a:effectRef idx="0">
            <a:schemeClr val="dk1"/>
          </a:effectRef>
          <a:fontRef idx="minor">
            <a:schemeClr val="tx1"/>
          </a:fontRef>
        </p:style>
      </p:cxnSp>
      <p:cxnSp>
        <p:nvCxnSpPr>
          <p:cNvPr id="35" name="Straight Arrow Connector 34"/>
          <p:cNvCxnSpPr>
            <a:stCxn id="13" idx="2"/>
            <a:endCxn id="16" idx="0"/>
          </p:cNvCxnSpPr>
          <p:nvPr/>
        </p:nvCxnSpPr>
        <p:spPr>
          <a:xfrm>
            <a:off x="6607009" y="4430405"/>
            <a:ext cx="0" cy="114300"/>
          </a:xfrm>
          <a:prstGeom prst="straightConnector1">
            <a:avLst/>
          </a:prstGeom>
          <a:ln>
            <a:tailEnd type="none"/>
          </a:ln>
        </p:spPr>
        <p:style>
          <a:lnRef idx="1">
            <a:schemeClr val="dk1"/>
          </a:lnRef>
          <a:fillRef idx="0">
            <a:schemeClr val="dk1"/>
          </a:fillRef>
          <a:effectRef idx="0">
            <a:schemeClr val="dk1"/>
          </a:effectRef>
          <a:fontRef idx="minor">
            <a:schemeClr val="tx1"/>
          </a:fontRef>
        </p:style>
      </p:cxnSp>
      <p:cxnSp>
        <p:nvCxnSpPr>
          <p:cNvPr id="46" name="Straight Connector 45"/>
          <p:cNvCxnSpPr>
            <a:stCxn id="8" idx="2"/>
            <a:endCxn id="9" idx="0"/>
          </p:cNvCxnSpPr>
          <p:nvPr/>
        </p:nvCxnSpPr>
        <p:spPr>
          <a:xfrm>
            <a:off x="4544705" y="2315855"/>
            <a:ext cx="0" cy="116859"/>
          </a:xfrm>
          <a:prstGeom prst="line">
            <a:avLst/>
          </a:prstGeom>
        </p:spPr>
        <p:style>
          <a:lnRef idx="1">
            <a:schemeClr val="dk1"/>
          </a:lnRef>
          <a:fillRef idx="0">
            <a:schemeClr val="dk1"/>
          </a:fillRef>
          <a:effectRef idx="0">
            <a:schemeClr val="dk1"/>
          </a:effectRef>
          <a:fontRef idx="minor">
            <a:schemeClr val="tx1"/>
          </a:fontRef>
        </p:style>
      </p:cxnSp>
      <p:cxnSp>
        <p:nvCxnSpPr>
          <p:cNvPr id="50" name="Straight Connector 49"/>
          <p:cNvCxnSpPr>
            <a:stCxn id="11" idx="2"/>
            <a:endCxn id="13" idx="0"/>
          </p:cNvCxnSpPr>
          <p:nvPr/>
        </p:nvCxnSpPr>
        <p:spPr>
          <a:xfrm>
            <a:off x="6607009" y="3916055"/>
            <a:ext cx="0" cy="114300"/>
          </a:xfrm>
          <a:prstGeom prst="line">
            <a:avLst/>
          </a:prstGeom>
        </p:spPr>
        <p:style>
          <a:lnRef idx="1">
            <a:schemeClr val="dk1"/>
          </a:lnRef>
          <a:fillRef idx="0">
            <a:schemeClr val="dk1"/>
          </a:fillRef>
          <a:effectRef idx="0">
            <a:schemeClr val="dk1"/>
          </a:effectRef>
          <a:fontRef idx="minor">
            <a:schemeClr val="tx1"/>
          </a:fontRef>
        </p:style>
      </p:cxnSp>
      <p:sp>
        <p:nvSpPr>
          <p:cNvPr id="20" name="TextBox 19"/>
          <p:cNvSpPr txBox="1"/>
          <p:nvPr/>
        </p:nvSpPr>
        <p:spPr>
          <a:xfrm>
            <a:off x="1940694" y="5748002"/>
            <a:ext cx="4629150" cy="313932"/>
          </a:xfrm>
          <a:prstGeom prst="rect">
            <a:avLst/>
          </a:prstGeom>
          <a:noFill/>
        </p:spPr>
        <p:txBody>
          <a:bodyPr wrap="square" rtlCol="0">
            <a:spAutoFit/>
          </a:bodyPr>
          <a:lstStyle/>
          <a:p>
            <a:pPr>
              <a:lnSpc>
                <a:spcPct val="80000"/>
              </a:lnSpc>
            </a:pPr>
            <a:r>
              <a:rPr lang="en-US" sz="1350" baseline="30000" dirty="0">
                <a:solidFill>
                  <a:prstClr val="black"/>
                </a:solidFill>
                <a:latin typeface="Calibri"/>
              </a:rPr>
              <a:t>1</a:t>
            </a:r>
            <a:r>
              <a:rPr lang="en-US" dirty="0">
                <a:solidFill>
                  <a:prstClr val="black"/>
                </a:solidFill>
                <a:latin typeface="Calibri"/>
              </a:rPr>
              <a:t>Harris et al., JAMA. 2013 Oct;310:1571</a:t>
            </a:r>
          </a:p>
        </p:txBody>
      </p:sp>
    </p:spTree>
    <p:extLst>
      <p:ext uri="{BB962C8B-B14F-4D97-AF65-F5344CB8AC3E}">
        <p14:creationId xmlns:p14="http://schemas.microsoft.com/office/powerpoint/2010/main" val="3507217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BUGG study: decreased MRSA, no effect on VRE</a:t>
            </a:r>
          </a:p>
        </p:txBody>
      </p:sp>
      <p:pic>
        <p:nvPicPr>
          <p:cNvPr id="11" name="Content Placeholder 10" descr="Screen Clipping"/>
          <p:cNvPicPr>
            <a:picLocks noGrp="1" noChangeAspect="1"/>
          </p:cNvPicPr>
          <p:nvPr>
            <p:ph idx="1"/>
          </p:nvPr>
        </p:nvPicPr>
        <p:blipFill rotWithShape="1">
          <a:blip r:embed="rId3">
            <a:extLst>
              <a:ext uri="{28A0092B-C50C-407E-A947-70E740481C1C}">
                <a14:useLocalDpi xmlns:a14="http://schemas.microsoft.com/office/drawing/2010/main" val="0"/>
              </a:ext>
            </a:extLst>
          </a:blip>
          <a:srcRect l="2237" r="650"/>
          <a:stretch/>
        </p:blipFill>
        <p:spPr>
          <a:xfrm>
            <a:off x="1327263" y="2000251"/>
            <a:ext cx="6489474" cy="3259912"/>
          </a:xfrm>
        </p:spPr>
      </p:pic>
    </p:spTree>
    <p:extLst>
      <p:ext uri="{BB962C8B-B14F-4D97-AF65-F5344CB8AC3E}">
        <p14:creationId xmlns:p14="http://schemas.microsoft.com/office/powerpoint/2010/main" val="4294454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nvGraphicFramePr>
        <p:xfrm>
          <a:off x="1324593" y="1070472"/>
          <a:ext cx="6494814" cy="4717056"/>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4"/>
          <p:cNvSpPr>
            <a:spLocks noGrp="1"/>
          </p:cNvSpPr>
          <p:nvPr>
            <p:ph type="title"/>
          </p:nvPr>
        </p:nvSpPr>
        <p:spPr/>
        <p:txBody>
          <a:bodyPr>
            <a:normAutofit/>
          </a:bodyPr>
          <a:lstStyle/>
          <a:p>
            <a:r>
              <a:rPr lang="en-US" dirty="0">
                <a:solidFill>
                  <a:srgbClr val="BD2226"/>
                </a:solidFill>
              </a:rPr>
              <a:t>Effect of universal glove and gown even at sites that use chlorhexidine bathing</a:t>
            </a:r>
          </a:p>
        </p:txBody>
      </p:sp>
      <p:sp>
        <p:nvSpPr>
          <p:cNvPr id="6" name="TextBox 5"/>
          <p:cNvSpPr txBox="1"/>
          <p:nvPr/>
        </p:nvSpPr>
        <p:spPr>
          <a:xfrm>
            <a:off x="1714500" y="5726681"/>
            <a:ext cx="4800600" cy="507831"/>
          </a:xfrm>
          <a:prstGeom prst="rect">
            <a:avLst/>
          </a:prstGeom>
          <a:noFill/>
        </p:spPr>
        <p:txBody>
          <a:bodyPr wrap="square" rtlCol="0">
            <a:spAutoFit/>
          </a:bodyPr>
          <a:lstStyle/>
          <a:p>
            <a:r>
              <a:rPr lang="en-US" sz="1350" dirty="0">
                <a:solidFill>
                  <a:prstClr val="black"/>
                </a:solidFill>
                <a:latin typeface="Calibri"/>
              </a:rPr>
              <a:t>(1) Morgan D et. al Infect Control </a:t>
            </a:r>
            <a:r>
              <a:rPr lang="en-US" sz="1350" dirty="0" err="1">
                <a:solidFill>
                  <a:prstClr val="black"/>
                </a:solidFill>
                <a:latin typeface="Calibri"/>
              </a:rPr>
              <a:t>Hosp</a:t>
            </a:r>
            <a:r>
              <a:rPr lang="en-US" sz="1350" dirty="0">
                <a:solidFill>
                  <a:prstClr val="black"/>
                </a:solidFill>
                <a:latin typeface="Calibri"/>
              </a:rPr>
              <a:t> </a:t>
            </a:r>
            <a:r>
              <a:rPr lang="en-US" sz="1350" dirty="0" err="1">
                <a:solidFill>
                  <a:prstClr val="black"/>
                </a:solidFill>
                <a:latin typeface="Calibri"/>
              </a:rPr>
              <a:t>Epidemiol</a:t>
            </a:r>
            <a:r>
              <a:rPr lang="en-US" sz="1350" dirty="0">
                <a:solidFill>
                  <a:prstClr val="black"/>
                </a:solidFill>
                <a:latin typeface="Calibri"/>
              </a:rPr>
              <a:t>. 2015 Jun;36:734</a:t>
            </a:r>
          </a:p>
        </p:txBody>
      </p:sp>
    </p:spTree>
    <p:extLst>
      <p:ext uri="{BB962C8B-B14F-4D97-AF65-F5344CB8AC3E}">
        <p14:creationId xmlns:p14="http://schemas.microsoft.com/office/powerpoint/2010/main" val="36655220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BUGG study: decreased HCW visits with gown and gloving</a:t>
            </a:r>
          </a:p>
        </p:txBody>
      </p:sp>
      <p:graphicFrame>
        <p:nvGraphicFramePr>
          <p:cNvPr id="4" name="Content Placeholder 3"/>
          <p:cNvGraphicFramePr>
            <a:graphicFrameLocks noGrp="1"/>
          </p:cNvGraphicFramePr>
          <p:nvPr>
            <p:ph idx="1"/>
            <p:extLst/>
          </p:nvPr>
        </p:nvGraphicFramePr>
        <p:xfrm>
          <a:off x="1633538" y="2057401"/>
          <a:ext cx="5486400" cy="32885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84403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F7DDC80F-5D0B-471E-8481-A334884174A9}"/>
              </a:ext>
            </a:extLst>
          </p:cNvPr>
          <p:cNvSpPr>
            <a:spLocks noGrp="1"/>
          </p:cNvSpPr>
          <p:nvPr>
            <p:ph type="ctrTitle"/>
          </p:nvPr>
        </p:nvSpPr>
        <p:spPr/>
        <p:txBody>
          <a:bodyPr/>
          <a:lstStyle/>
          <a:p>
            <a:r>
              <a:rPr lang="en-US" dirty="0"/>
              <a:t>Cut to the chase</a:t>
            </a:r>
          </a:p>
        </p:txBody>
      </p:sp>
      <p:sp>
        <p:nvSpPr>
          <p:cNvPr id="5" name="Subtitle 4">
            <a:extLst>
              <a:ext uri="{FF2B5EF4-FFF2-40B4-BE49-F238E27FC236}">
                <a16:creationId xmlns:a16="http://schemas.microsoft.com/office/drawing/2014/main" xmlns="" id="{F503FA8B-6C37-4550-9265-F9BE1A37877B}"/>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5853962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BUGG study: trend towards </a:t>
            </a:r>
            <a:r>
              <a:rPr lang="en-US" u="sng" dirty="0"/>
              <a:t>decreased</a:t>
            </a:r>
            <a:r>
              <a:rPr lang="en-US" dirty="0"/>
              <a:t> adverse events</a:t>
            </a:r>
          </a:p>
        </p:txBody>
      </p:sp>
      <p:sp>
        <p:nvSpPr>
          <p:cNvPr id="3" name="Content Placeholder 2"/>
          <p:cNvSpPr>
            <a:spLocks noGrp="1"/>
          </p:cNvSpPr>
          <p:nvPr>
            <p:ph idx="1"/>
          </p:nvPr>
        </p:nvSpPr>
        <p:spPr/>
        <p:txBody>
          <a:bodyPr>
            <a:normAutofit/>
          </a:bodyPr>
          <a:lstStyle/>
          <a:p>
            <a:r>
              <a:rPr lang="en-US" dirty="0"/>
              <a:t>ICU adverse events lower in the intervention arm but this difference is  not statistically significant  (p=.24)</a:t>
            </a:r>
          </a:p>
          <a:p>
            <a:pPr lvl="1"/>
            <a:r>
              <a:rPr lang="en-US" dirty="0"/>
              <a:t>58.7 events per 1000 patient days universal glove and gown</a:t>
            </a:r>
          </a:p>
          <a:p>
            <a:pPr lvl="1"/>
            <a:r>
              <a:rPr lang="en-US" dirty="0"/>
              <a:t>74.4 events per 1000 patient days control</a:t>
            </a:r>
          </a:p>
        </p:txBody>
      </p:sp>
    </p:spTree>
    <p:extLst>
      <p:ext uri="{BB962C8B-B14F-4D97-AF65-F5344CB8AC3E}">
        <p14:creationId xmlns:p14="http://schemas.microsoft.com/office/powerpoint/2010/main" val="6499902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3264" y="1257300"/>
            <a:ext cx="6562679" cy="428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1684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normAutofit/>
          </a:bodyPr>
          <a:lstStyle/>
          <a:p>
            <a:r>
              <a:rPr lang="en-US" dirty="0"/>
              <a:t>Early cross-sectional studies suggested increased depression and anxiety</a:t>
            </a:r>
          </a:p>
        </p:txBody>
      </p:sp>
      <p:graphicFrame>
        <p:nvGraphicFramePr>
          <p:cNvPr id="19505" name="Group 49"/>
          <p:cNvGraphicFramePr>
            <a:graphicFrameLocks noGrp="1"/>
          </p:cNvGraphicFramePr>
          <p:nvPr>
            <p:ph idx="1"/>
            <p:extLst/>
          </p:nvPr>
        </p:nvGraphicFramePr>
        <p:xfrm>
          <a:off x="1485900" y="2057403"/>
          <a:ext cx="6286500" cy="3593304"/>
        </p:xfrm>
        <a:graphic>
          <a:graphicData uri="http://schemas.openxmlformats.org/drawingml/2006/table">
            <a:tbl>
              <a:tblPr/>
              <a:tblGrid>
                <a:gridCol w="1200150">
                  <a:extLst>
                    <a:ext uri="{9D8B030D-6E8A-4147-A177-3AD203B41FA5}">
                      <a16:colId xmlns:a16="http://schemas.microsoft.com/office/drawing/2014/main" xmlns="" val="20000"/>
                    </a:ext>
                  </a:extLst>
                </a:gridCol>
                <a:gridCol w="1028700">
                  <a:extLst>
                    <a:ext uri="{9D8B030D-6E8A-4147-A177-3AD203B41FA5}">
                      <a16:colId xmlns:a16="http://schemas.microsoft.com/office/drawing/2014/main" xmlns="" val="20001"/>
                    </a:ext>
                  </a:extLst>
                </a:gridCol>
                <a:gridCol w="971550">
                  <a:extLst>
                    <a:ext uri="{9D8B030D-6E8A-4147-A177-3AD203B41FA5}">
                      <a16:colId xmlns:a16="http://schemas.microsoft.com/office/drawing/2014/main" xmlns="" val="20002"/>
                    </a:ext>
                  </a:extLst>
                </a:gridCol>
                <a:gridCol w="3086100">
                  <a:extLst>
                    <a:ext uri="{9D8B030D-6E8A-4147-A177-3AD203B41FA5}">
                      <a16:colId xmlns:a16="http://schemas.microsoft.com/office/drawing/2014/main" xmlns="" val="20003"/>
                    </a:ext>
                  </a:extLst>
                </a:gridCol>
              </a:tblGrid>
              <a:tr h="29753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FFFFFF"/>
                        </a:solidFill>
                        <a:effectLst/>
                        <a:latin typeface="Calibri" pitchFamily="34" charset="0"/>
                      </a:endParaRP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FFFFFF"/>
                          </a:solidFill>
                          <a:effectLst/>
                          <a:latin typeface="Calibri" pitchFamily="34" charset="0"/>
                        </a:rPr>
                        <a:t>Setting</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FFFFFF"/>
                          </a:solidFill>
                          <a:effectLst/>
                          <a:latin typeface="Calibri" pitchFamily="34" charset="0"/>
                        </a:rPr>
                        <a:t>Design</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rPr>
                        <a:t>Effect</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7323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Kennedy &amp; Hamilton 1997</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Spinal Cord rehab unit</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16 cases/ 16 controls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85% believed CP limited rehab, More Anger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12.3 vs. 16.5 depression scores (NS)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xmlns="" val="10001"/>
                  </a:ext>
                </a:extLst>
              </a:tr>
              <a:tr h="512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Calibri" pitchFamily="34" charset="0"/>
                        </a:rPr>
                        <a:t>Gammon 1998</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Calibri" pitchFamily="34" charset="0"/>
                        </a:rPr>
                        <a:t>Wards, 3 hospitals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20 cases/ 20 controls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30% higher depression and anxiety scores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xmlns="" val="10002"/>
                  </a:ext>
                </a:extLst>
              </a:tr>
              <a:tr h="512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Calibri" pitchFamily="34" charset="0"/>
                        </a:rPr>
                        <a:t>Tarzi et al 2001</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Calibri" pitchFamily="34" charset="0"/>
                        </a:rPr>
                        <a:t>Rehab unit</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Calibri" pitchFamily="34" charset="0"/>
                        </a:rPr>
                        <a:t>20 cases/ 20 controls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33% vs. 77% depression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8.6 vs. 15 anxiety scores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xmlns="" val="10003"/>
                  </a:ext>
                </a:extLst>
              </a:tr>
              <a:tr h="512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pitchFamily="34" charset="0"/>
                        </a:rPr>
                        <a:t>Wassenberg et al. 2010</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pitchFamily="34" charset="0"/>
                        </a:rPr>
                        <a:t>Tertiary Hospital</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pitchFamily="34" charset="0"/>
                        </a:rPr>
                        <a:t>42 cases/ 84 controls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rPr>
                        <a:t>Small, </a:t>
                      </a:r>
                      <a:r>
                        <a:rPr kumimoji="0" lang="en-US" sz="1400" b="0" i="0" u="none" strike="noStrike" cap="none" normalizeH="0" baseline="0" dirty="0" err="1">
                          <a:ln>
                            <a:noFill/>
                          </a:ln>
                          <a:solidFill>
                            <a:schemeClr val="tx1"/>
                          </a:solidFill>
                          <a:effectLst/>
                          <a:latin typeface="Calibri" pitchFamily="34" charset="0"/>
                        </a:rPr>
                        <a:t>nonsignificant</a:t>
                      </a:r>
                      <a:r>
                        <a:rPr kumimoji="0" lang="en-US" sz="1400" b="0" i="0" u="none" strike="noStrike" cap="none" normalizeH="0" baseline="0" dirty="0">
                          <a:ln>
                            <a:noFill/>
                          </a:ln>
                          <a:solidFill>
                            <a:schemeClr val="tx1"/>
                          </a:solidFill>
                          <a:effectLst/>
                          <a:latin typeface="Calibri" pitchFamily="34" charset="0"/>
                        </a:rPr>
                        <a:t> difference in depression/anxiety at admission</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xmlns="" val="10004"/>
                  </a:ext>
                </a:extLst>
              </a:tr>
              <a:tr h="512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pitchFamily="34" charset="0"/>
                        </a:rPr>
                        <a:t>Day et al. 2011</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rPr>
                        <a:t>Veterans Hospital</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pitchFamily="34" charset="0"/>
                        </a:rPr>
                        <a:t>20 cases/ 83 controls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rPr>
                        <a:t>Small, </a:t>
                      </a:r>
                      <a:r>
                        <a:rPr kumimoji="0" lang="en-US" sz="1400" b="0" i="0" u="none" strike="noStrike" cap="none" normalizeH="0" baseline="0" dirty="0" err="1">
                          <a:ln>
                            <a:noFill/>
                          </a:ln>
                          <a:solidFill>
                            <a:schemeClr val="tx1"/>
                          </a:solidFill>
                          <a:effectLst/>
                          <a:latin typeface="Calibri" pitchFamily="34" charset="0"/>
                        </a:rPr>
                        <a:t>nonsignificant</a:t>
                      </a:r>
                      <a:r>
                        <a:rPr kumimoji="0" lang="en-US" sz="1400" b="0" i="0" u="none" strike="noStrike" cap="none" normalizeH="0" baseline="0" dirty="0">
                          <a:ln>
                            <a:noFill/>
                          </a:ln>
                          <a:solidFill>
                            <a:schemeClr val="tx1"/>
                          </a:solidFill>
                          <a:effectLst/>
                          <a:latin typeface="Calibri" pitchFamily="34" charset="0"/>
                        </a:rPr>
                        <a:t> difference in depression/anxiety at admission</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xmlns="" val="10005"/>
                  </a:ext>
                </a:extLst>
              </a:tr>
              <a:tr h="512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rPr>
                        <a:t>Day et al. 2011</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rPr>
                        <a:t>Tertiary Hospital</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cs typeface="Arial" charset="0"/>
                        </a:rPr>
                        <a:t>Cohort of</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cs typeface="Arial" charset="0"/>
                        </a:rPr>
                        <a:t>28,564 </a:t>
                      </a:r>
                      <a:endParaRPr kumimoji="0" lang="en-US" sz="1400" b="0" i="0" u="none" strike="noStrike" cap="none" normalizeH="0" baseline="0" dirty="0">
                        <a:ln>
                          <a:noFill/>
                        </a:ln>
                        <a:solidFill>
                          <a:schemeClr val="tx1"/>
                        </a:solidFill>
                        <a:effectLst/>
                        <a:latin typeface="Calibri" pitchFamily="34" charset="0"/>
                      </a:endParaRP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cs typeface="Times New Roman" pitchFamily="18" charset="0"/>
                        </a:rPr>
                        <a:t>40% more diagnoses of depression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cs typeface="Times New Roman" pitchFamily="18" charset="0"/>
                        </a:rPr>
                        <a:t>No difference in diagnosis of anxiety</a:t>
                      </a:r>
                      <a:endParaRPr kumimoji="0" lang="en-US" sz="1400" b="0" i="0" u="none" strike="noStrike" cap="none" normalizeH="0" baseline="0" dirty="0">
                        <a:ln>
                          <a:noFill/>
                        </a:ln>
                        <a:solidFill>
                          <a:schemeClr val="tx1"/>
                        </a:solidFill>
                        <a:effectLst/>
                        <a:latin typeface="Calibri" pitchFamily="34" charset="0"/>
                      </a:endParaRP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193073494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a:bodyPr>
          <a:lstStyle/>
          <a:p>
            <a:r>
              <a:rPr lang="en-US"/>
              <a:t>Cross-Sectional Studies of Psychological Effects</a:t>
            </a:r>
          </a:p>
        </p:txBody>
      </p:sp>
      <p:sp>
        <p:nvSpPr>
          <p:cNvPr id="2" name="Content Placeholder 1"/>
          <p:cNvSpPr>
            <a:spLocks noGrp="1"/>
          </p:cNvSpPr>
          <p:nvPr>
            <p:ph idx="1"/>
          </p:nvPr>
        </p:nvSpPr>
        <p:spPr/>
        <p:txBody>
          <a:bodyPr/>
          <a:lstStyle/>
          <a:p>
            <a:endParaRPr lang="en-US"/>
          </a:p>
        </p:txBody>
      </p:sp>
      <p:graphicFrame>
        <p:nvGraphicFramePr>
          <p:cNvPr id="6" name="Group 49"/>
          <p:cNvGraphicFramePr>
            <a:graphicFrameLocks/>
          </p:cNvGraphicFramePr>
          <p:nvPr>
            <p:extLst/>
          </p:nvPr>
        </p:nvGraphicFramePr>
        <p:xfrm>
          <a:off x="1485900" y="2057403"/>
          <a:ext cx="6286500" cy="3593304"/>
        </p:xfrm>
        <a:graphic>
          <a:graphicData uri="http://schemas.openxmlformats.org/drawingml/2006/table">
            <a:tbl>
              <a:tblPr/>
              <a:tblGrid>
                <a:gridCol w="1200150">
                  <a:extLst>
                    <a:ext uri="{9D8B030D-6E8A-4147-A177-3AD203B41FA5}">
                      <a16:colId xmlns:a16="http://schemas.microsoft.com/office/drawing/2014/main" xmlns="" val="20000"/>
                    </a:ext>
                  </a:extLst>
                </a:gridCol>
                <a:gridCol w="1028700">
                  <a:extLst>
                    <a:ext uri="{9D8B030D-6E8A-4147-A177-3AD203B41FA5}">
                      <a16:colId xmlns:a16="http://schemas.microsoft.com/office/drawing/2014/main" xmlns="" val="20001"/>
                    </a:ext>
                  </a:extLst>
                </a:gridCol>
                <a:gridCol w="971550">
                  <a:extLst>
                    <a:ext uri="{9D8B030D-6E8A-4147-A177-3AD203B41FA5}">
                      <a16:colId xmlns:a16="http://schemas.microsoft.com/office/drawing/2014/main" xmlns="" val="20002"/>
                    </a:ext>
                  </a:extLst>
                </a:gridCol>
                <a:gridCol w="3086100">
                  <a:extLst>
                    <a:ext uri="{9D8B030D-6E8A-4147-A177-3AD203B41FA5}">
                      <a16:colId xmlns:a16="http://schemas.microsoft.com/office/drawing/2014/main" xmlns="" val="20003"/>
                    </a:ext>
                  </a:extLst>
                </a:gridCol>
              </a:tblGrid>
              <a:tr h="29753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a:ln>
                          <a:noFill/>
                        </a:ln>
                        <a:solidFill>
                          <a:srgbClr val="FFFFFF"/>
                        </a:solidFill>
                        <a:effectLst/>
                        <a:latin typeface="Calibri" pitchFamily="34" charset="0"/>
                      </a:endParaRP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FFFFFF"/>
                          </a:solidFill>
                          <a:effectLst/>
                          <a:latin typeface="Calibri" pitchFamily="34" charset="0"/>
                        </a:rPr>
                        <a:t>Setting</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FFFFFF"/>
                          </a:solidFill>
                          <a:effectLst/>
                          <a:latin typeface="Calibri" pitchFamily="34" charset="0"/>
                        </a:rPr>
                        <a:t>Design</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Calibri" pitchFamily="34" charset="0"/>
                        </a:rPr>
                        <a:t>Effect</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7323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Kennedy &amp; Hamilton 1997</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Spinal Cord rehab unit</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16 cases/ 16 controls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85% believed CP limited rehab, More Anger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12.3 vs. 16.5 depression scores (NS)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xmlns="" val="10001"/>
                  </a:ext>
                </a:extLst>
              </a:tr>
              <a:tr h="512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Calibri" pitchFamily="34" charset="0"/>
                        </a:rPr>
                        <a:t>Gammon 1998</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Calibri" pitchFamily="34" charset="0"/>
                        </a:rPr>
                        <a:t>Wards, 3 hospitals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20 cases/ 20 controls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30% higher depression and anxiety scores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xmlns="" val="10002"/>
                  </a:ext>
                </a:extLst>
              </a:tr>
              <a:tr h="512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a:ln>
                            <a:noFill/>
                          </a:ln>
                          <a:solidFill>
                            <a:srgbClr val="000000"/>
                          </a:solidFill>
                          <a:effectLst/>
                          <a:latin typeface="Calibri" pitchFamily="34" charset="0"/>
                        </a:rPr>
                        <a:t>Tarzi</a:t>
                      </a:r>
                      <a:r>
                        <a:rPr kumimoji="0" lang="en-US" sz="1400" b="0" i="0" u="none" strike="noStrike" cap="none" normalizeH="0" baseline="0" dirty="0">
                          <a:ln>
                            <a:noFill/>
                          </a:ln>
                          <a:solidFill>
                            <a:srgbClr val="000000"/>
                          </a:solidFill>
                          <a:effectLst/>
                          <a:latin typeface="Calibri" pitchFamily="34" charset="0"/>
                        </a:rPr>
                        <a:t> et al 2001</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Calibri" pitchFamily="34" charset="0"/>
                        </a:rPr>
                        <a:t>Rehab unit</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Calibri" pitchFamily="34" charset="0"/>
                        </a:rPr>
                        <a:t>20 cases/ 20 controls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33% vs. 77% depression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rPr>
                        <a:t>8.6 vs. 15 anxiety scores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xmlns="" val="10003"/>
                  </a:ext>
                </a:extLst>
              </a:tr>
              <a:tr h="512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pitchFamily="34" charset="0"/>
                        </a:rPr>
                        <a:t>Wassenberg et al. 2010</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pitchFamily="34" charset="0"/>
                        </a:rPr>
                        <a:t>Tertiary Hospital</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pitchFamily="34" charset="0"/>
                        </a:rPr>
                        <a:t>42 cases/ 84 controls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rPr>
                        <a:t>Small, </a:t>
                      </a:r>
                      <a:r>
                        <a:rPr kumimoji="0" lang="en-US" sz="1400" b="0" i="0" u="none" strike="noStrike" cap="none" normalizeH="0" baseline="0" dirty="0" err="1">
                          <a:ln>
                            <a:noFill/>
                          </a:ln>
                          <a:solidFill>
                            <a:schemeClr val="tx1"/>
                          </a:solidFill>
                          <a:effectLst/>
                          <a:latin typeface="Calibri" pitchFamily="34" charset="0"/>
                        </a:rPr>
                        <a:t>nonsignificant</a:t>
                      </a:r>
                      <a:r>
                        <a:rPr kumimoji="0" lang="en-US" sz="1400" b="0" i="0" u="none" strike="noStrike" cap="none" normalizeH="0" baseline="0" dirty="0">
                          <a:ln>
                            <a:noFill/>
                          </a:ln>
                          <a:solidFill>
                            <a:schemeClr val="tx1"/>
                          </a:solidFill>
                          <a:effectLst/>
                          <a:latin typeface="Calibri" pitchFamily="34" charset="0"/>
                        </a:rPr>
                        <a:t> difference in depression/anxiety at admission</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xmlns="" val="10004"/>
                  </a:ext>
                </a:extLst>
              </a:tr>
              <a:tr h="512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pitchFamily="34" charset="0"/>
                        </a:rPr>
                        <a:t>Day et al. 2011</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rPr>
                        <a:t>Veterans Hospital</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pitchFamily="34" charset="0"/>
                        </a:rPr>
                        <a:t>20 cases/ 83 controls</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rPr>
                        <a:t>Small, </a:t>
                      </a:r>
                      <a:r>
                        <a:rPr kumimoji="0" lang="en-US" sz="1400" b="0" i="0" u="none" strike="noStrike" cap="none" normalizeH="0" baseline="0" dirty="0" err="1">
                          <a:ln>
                            <a:noFill/>
                          </a:ln>
                          <a:solidFill>
                            <a:schemeClr val="tx1"/>
                          </a:solidFill>
                          <a:effectLst/>
                          <a:latin typeface="Calibri" pitchFamily="34" charset="0"/>
                        </a:rPr>
                        <a:t>nonsignificant</a:t>
                      </a:r>
                      <a:r>
                        <a:rPr kumimoji="0" lang="en-US" sz="1400" b="0" i="0" u="none" strike="noStrike" cap="none" normalizeH="0" baseline="0" dirty="0">
                          <a:ln>
                            <a:noFill/>
                          </a:ln>
                          <a:solidFill>
                            <a:schemeClr val="tx1"/>
                          </a:solidFill>
                          <a:effectLst/>
                          <a:latin typeface="Calibri" pitchFamily="34" charset="0"/>
                        </a:rPr>
                        <a:t> difference in depression/anxiety at admission</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xmlns="" val="10005"/>
                  </a:ext>
                </a:extLst>
              </a:tr>
              <a:tr h="512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chemeClr val="tx1"/>
                          </a:solidFill>
                          <a:effectLst/>
                          <a:latin typeface="Calibri" pitchFamily="34" charset="0"/>
                        </a:rPr>
                        <a:t>Day et al. 2011</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rPr>
                        <a:t>Tertiary Hospital</a:t>
                      </a: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cs typeface="Arial" charset="0"/>
                        </a:rPr>
                        <a:t>Cohort of</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Calibri" pitchFamily="34" charset="0"/>
                          <a:cs typeface="Arial" charset="0"/>
                        </a:rPr>
                        <a:t>28,564 </a:t>
                      </a:r>
                      <a:endParaRPr kumimoji="0" lang="en-US" sz="1400" b="0" i="0" u="none" strike="noStrike" cap="none" normalizeH="0" baseline="0" dirty="0">
                        <a:ln>
                          <a:noFill/>
                        </a:ln>
                        <a:solidFill>
                          <a:schemeClr val="tx1"/>
                        </a:solidFill>
                        <a:effectLst/>
                        <a:latin typeface="Calibri" pitchFamily="34" charset="0"/>
                      </a:endParaRP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cs typeface="Times New Roman" pitchFamily="18" charset="0"/>
                        </a:rPr>
                        <a:t>40% more diagnoses of depression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Calibri" pitchFamily="34" charset="0"/>
                          <a:cs typeface="Times New Roman" pitchFamily="18" charset="0"/>
                        </a:rPr>
                        <a:t>No difference in diagnosis of anxiety</a:t>
                      </a:r>
                      <a:endParaRPr kumimoji="0" lang="en-US" sz="1400" b="0" i="0" u="none" strike="noStrike" cap="none" normalizeH="0" baseline="0" dirty="0">
                        <a:ln>
                          <a:noFill/>
                        </a:ln>
                        <a:solidFill>
                          <a:schemeClr val="tx1"/>
                        </a:solidFill>
                        <a:effectLst/>
                        <a:latin typeface="Calibri" pitchFamily="34" charset="0"/>
                      </a:endParaRPr>
                    </a:p>
                  </a:txBody>
                  <a:tcPr marL="68580" marR="68580" marT="34290" marB="3429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xmlns="" val="10006"/>
                  </a:ext>
                </a:extLst>
              </a:tr>
            </a:tbl>
          </a:graphicData>
        </a:graphic>
      </p:graphicFrame>
      <p:sp>
        <p:nvSpPr>
          <p:cNvPr id="4" name="TextBox 3"/>
          <p:cNvSpPr txBox="1">
            <a:spLocks noChangeArrowheads="1"/>
          </p:cNvSpPr>
          <p:nvPr/>
        </p:nvSpPr>
        <p:spPr bwMode="auto">
          <a:xfrm>
            <a:off x="1143000" y="2857500"/>
            <a:ext cx="6858000" cy="946413"/>
          </a:xfrm>
          <a:prstGeom prst="rect">
            <a:avLst/>
          </a:prstGeom>
          <a:solidFill>
            <a:schemeClr val="tx1"/>
          </a:solidFill>
          <a:ln w="9525">
            <a:noFill/>
            <a:miter lim="800000"/>
            <a:headEnd/>
            <a:tailEnd/>
          </a:ln>
        </p:spPr>
        <p:txBody>
          <a:bodyPr>
            <a:spAutoFit/>
          </a:bodyPr>
          <a:lstStyle/>
          <a:p>
            <a:pPr algn="ctr">
              <a:defRPr/>
            </a:pPr>
            <a:r>
              <a:rPr lang="en-US" sz="2100" b="1" dirty="0">
                <a:solidFill>
                  <a:prstClr val="white"/>
                </a:solidFill>
                <a:latin typeface="Calibri"/>
              </a:rPr>
              <a:t>All are studies of prevalence….do not show causality</a:t>
            </a:r>
          </a:p>
          <a:p>
            <a:pPr algn="ctr">
              <a:defRPr/>
            </a:pPr>
            <a:endParaRPr lang="en-US" sz="1350" b="1" dirty="0">
              <a:solidFill>
                <a:prstClr val="white"/>
              </a:solidFill>
              <a:latin typeface="Calibri"/>
            </a:endParaRPr>
          </a:p>
          <a:p>
            <a:pPr algn="ctr">
              <a:defRPr/>
            </a:pPr>
            <a:r>
              <a:rPr lang="en-US" sz="2100" b="1" dirty="0">
                <a:solidFill>
                  <a:prstClr val="white"/>
                </a:solidFill>
                <a:latin typeface="Calibri"/>
              </a:rPr>
              <a:t>(Contact Precautions = sicker patients)</a:t>
            </a:r>
          </a:p>
        </p:txBody>
      </p:sp>
    </p:spTree>
    <p:extLst>
      <p:ext uri="{BB962C8B-B14F-4D97-AF65-F5344CB8AC3E}">
        <p14:creationId xmlns:p14="http://schemas.microsoft.com/office/powerpoint/2010/main" val="4160505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normAutofit/>
          </a:bodyPr>
          <a:lstStyle/>
          <a:p>
            <a:r>
              <a:rPr lang="en-US" altLang="en-US" dirty="0">
                <a:ea typeface="ＭＳ Ｐゴシック" pitchFamily="34" charset="-128"/>
              </a:rPr>
              <a:t>Depression, Anxiety and Emotional States in Contact Precautions: Cohort study</a:t>
            </a:r>
          </a:p>
        </p:txBody>
      </p:sp>
      <p:sp>
        <p:nvSpPr>
          <p:cNvPr id="50179" name="Content Placeholder 2"/>
          <p:cNvSpPr>
            <a:spLocks noGrp="1"/>
          </p:cNvSpPr>
          <p:nvPr>
            <p:ph idx="1"/>
          </p:nvPr>
        </p:nvSpPr>
        <p:spPr>
          <a:xfrm>
            <a:off x="457200" y="1861766"/>
            <a:ext cx="8307706" cy="3394472"/>
          </a:xfrm>
        </p:spPr>
        <p:txBody>
          <a:bodyPr/>
          <a:lstStyle/>
          <a:p>
            <a:r>
              <a:rPr lang="en-US" altLang="en-US" dirty="0">
                <a:ea typeface="ＭＳ Ｐゴシック" pitchFamily="34" charset="-128"/>
              </a:rPr>
              <a:t>Prospective Cohort Study</a:t>
            </a:r>
          </a:p>
          <a:p>
            <a:r>
              <a:rPr lang="en-US" altLang="en-US" dirty="0">
                <a:ea typeface="ＭＳ Ｐゴシック" pitchFamily="34" charset="-128"/>
              </a:rPr>
              <a:t>Patients exposed to contact precautions matched to unexposed by hospital ward and month</a:t>
            </a:r>
          </a:p>
          <a:p>
            <a:r>
              <a:rPr lang="en-US" altLang="en-US" dirty="0">
                <a:ea typeface="ＭＳ Ｐゴシック" pitchFamily="34" charset="-128"/>
              </a:rPr>
              <a:t>148 cases vs. 148 controls</a:t>
            </a:r>
          </a:p>
          <a:p>
            <a:r>
              <a:rPr lang="en-US" altLang="en-US" dirty="0">
                <a:ea typeface="ＭＳ Ｐゴシック" pitchFamily="34" charset="-128"/>
              </a:rPr>
              <a:t>Hospital Anxiety and Depression Scale</a:t>
            </a:r>
          </a:p>
          <a:p>
            <a:r>
              <a:rPr lang="en-US" altLang="en-US" dirty="0">
                <a:ea typeface="ＭＳ Ｐゴシック" pitchFamily="34" charset="-128"/>
              </a:rPr>
              <a:t> (HADS)</a:t>
            </a:r>
          </a:p>
        </p:txBody>
      </p:sp>
      <p:pic>
        <p:nvPicPr>
          <p:cNvPr id="4" name="Picture 47" descr="101_5233"/>
          <p:cNvPicPr>
            <a:picLocks noChangeAspect="1" noChangeArrowheads="1"/>
          </p:cNvPicPr>
          <p:nvPr/>
        </p:nvPicPr>
        <p:blipFill>
          <a:blip r:embed="rId2"/>
          <a:srcRect l="15517" r="7019"/>
          <a:stretch>
            <a:fillRect/>
          </a:stretch>
        </p:blipFill>
        <p:spPr bwMode="auto">
          <a:xfrm>
            <a:off x="6900812" y="3142302"/>
            <a:ext cx="1161148" cy="1999755"/>
          </a:xfrm>
          <a:prstGeom prst="rect">
            <a:avLst/>
          </a:prstGeom>
          <a:noFill/>
          <a:ln>
            <a:noFill/>
          </a:ln>
          <a:effectLst>
            <a:outerShdw blurRad="63500" dist="139700" dir="2700000" algn="tl" rotWithShape="0">
              <a:srgbClr val="333333">
                <a:alpha val="64998"/>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457200" y="6325206"/>
            <a:ext cx="5821680" cy="369332"/>
          </a:xfrm>
          <a:prstGeom prst="rect">
            <a:avLst/>
          </a:prstGeom>
          <a:noFill/>
        </p:spPr>
        <p:txBody>
          <a:bodyPr wrap="square" rtlCol="0">
            <a:spAutoFit/>
          </a:bodyPr>
          <a:lstStyle/>
          <a:p>
            <a:r>
              <a:rPr lang="en-US" dirty="0">
                <a:solidFill>
                  <a:prstClr val="black"/>
                </a:solidFill>
                <a:latin typeface="Calibri"/>
              </a:rPr>
              <a:t>Day et al., Infection Control and Hospital Epidemiology 2013</a:t>
            </a:r>
          </a:p>
        </p:txBody>
      </p:sp>
    </p:spTree>
    <p:extLst>
      <p:ext uri="{BB962C8B-B14F-4D97-AF65-F5344CB8AC3E}">
        <p14:creationId xmlns:p14="http://schemas.microsoft.com/office/powerpoint/2010/main" val="15239332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ltLang="en-US" sz="3000">
                <a:ea typeface="ＭＳ Ｐゴシック" pitchFamily="34" charset="-128"/>
              </a:rPr>
              <a:t>Depressive Symptoms Stable with CP</a:t>
            </a:r>
          </a:p>
        </p:txBody>
      </p:sp>
      <p:grpSp>
        <p:nvGrpSpPr>
          <p:cNvPr id="51203" name="Group 3"/>
          <p:cNvGrpSpPr>
            <a:grpSpLocks/>
          </p:cNvGrpSpPr>
          <p:nvPr/>
        </p:nvGrpSpPr>
        <p:grpSpPr bwMode="auto">
          <a:xfrm>
            <a:off x="1800225" y="1831181"/>
            <a:ext cx="5543550" cy="3743325"/>
            <a:chOff x="1136650" y="1298575"/>
            <a:chExt cx="7391400" cy="4991100"/>
          </a:xfrm>
        </p:grpSpPr>
        <p:pic>
          <p:nvPicPr>
            <p:cNvPr id="51205" name="Chart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6650" y="1298575"/>
              <a:ext cx="7391400" cy="499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6" name="TextBox 4"/>
            <p:cNvSpPr txBox="1">
              <a:spLocks noChangeArrowheads="1"/>
            </p:cNvSpPr>
            <p:nvPr/>
          </p:nvSpPr>
          <p:spPr bwMode="auto">
            <a:xfrm>
              <a:off x="2317750" y="23241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None/>
              </a:pPr>
              <a:r>
                <a:rPr lang="en-US" altLang="en-US" sz="1200">
                  <a:solidFill>
                    <a:prstClr val="black"/>
                  </a:solidFill>
                  <a:latin typeface="Arial" charset="0"/>
                </a:rPr>
                <a:t>6.0</a:t>
              </a:r>
            </a:p>
          </p:txBody>
        </p:sp>
        <p:sp>
          <p:nvSpPr>
            <p:cNvPr id="51207" name="TextBox 5"/>
            <p:cNvSpPr txBox="1">
              <a:spLocks noChangeArrowheads="1"/>
            </p:cNvSpPr>
            <p:nvPr/>
          </p:nvSpPr>
          <p:spPr bwMode="auto">
            <a:xfrm>
              <a:off x="2317750" y="3890963"/>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None/>
              </a:pPr>
              <a:r>
                <a:rPr lang="en-US" altLang="en-US" sz="1200">
                  <a:solidFill>
                    <a:prstClr val="black"/>
                  </a:solidFill>
                  <a:latin typeface="Arial" charset="0"/>
                </a:rPr>
                <a:t>4.0</a:t>
              </a:r>
            </a:p>
          </p:txBody>
        </p:sp>
        <p:sp>
          <p:nvSpPr>
            <p:cNvPr id="51208" name="TextBox 8"/>
            <p:cNvSpPr txBox="1">
              <a:spLocks noChangeArrowheads="1"/>
            </p:cNvSpPr>
            <p:nvPr/>
          </p:nvSpPr>
          <p:spPr bwMode="auto">
            <a:xfrm>
              <a:off x="4662489" y="2171700"/>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None/>
              </a:pPr>
              <a:r>
                <a:rPr lang="en-US" altLang="en-US" sz="1200">
                  <a:solidFill>
                    <a:prstClr val="black"/>
                  </a:solidFill>
                  <a:latin typeface="Arial" charset="0"/>
                </a:rPr>
                <a:t>6.1</a:t>
              </a:r>
            </a:p>
          </p:txBody>
        </p:sp>
        <p:sp>
          <p:nvSpPr>
            <p:cNvPr id="51209" name="TextBox 9"/>
            <p:cNvSpPr txBox="1">
              <a:spLocks noChangeArrowheads="1"/>
            </p:cNvSpPr>
            <p:nvPr/>
          </p:nvSpPr>
          <p:spPr bwMode="auto">
            <a:xfrm>
              <a:off x="4662489" y="3792538"/>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None/>
              </a:pPr>
              <a:r>
                <a:rPr lang="en-US" altLang="en-US" sz="1200">
                  <a:solidFill>
                    <a:prstClr val="black"/>
                  </a:solidFill>
                  <a:latin typeface="Arial" charset="0"/>
                </a:rPr>
                <a:t>4.9</a:t>
              </a:r>
            </a:p>
          </p:txBody>
        </p:sp>
        <p:sp>
          <p:nvSpPr>
            <p:cNvPr id="51210" name="TextBox 10"/>
            <p:cNvSpPr txBox="1">
              <a:spLocks noChangeArrowheads="1"/>
            </p:cNvSpPr>
            <p:nvPr/>
          </p:nvSpPr>
          <p:spPr bwMode="auto">
            <a:xfrm>
              <a:off x="7302501" y="3451226"/>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None/>
              </a:pPr>
              <a:r>
                <a:rPr lang="en-US" altLang="en-US" sz="1200">
                  <a:solidFill>
                    <a:prstClr val="black"/>
                  </a:solidFill>
                  <a:latin typeface="Arial" charset="0"/>
                </a:rPr>
                <a:t>5.0</a:t>
              </a:r>
            </a:p>
          </p:txBody>
        </p:sp>
        <p:sp>
          <p:nvSpPr>
            <p:cNvPr id="51211" name="TextBox 11"/>
            <p:cNvSpPr txBox="1">
              <a:spLocks noChangeArrowheads="1"/>
            </p:cNvSpPr>
            <p:nvPr/>
          </p:nvSpPr>
          <p:spPr bwMode="auto">
            <a:xfrm>
              <a:off x="7288213" y="2490788"/>
              <a:ext cx="6096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None/>
              </a:pPr>
              <a:r>
                <a:rPr lang="en-US" altLang="en-US" sz="1200">
                  <a:solidFill>
                    <a:prstClr val="black"/>
                  </a:solidFill>
                  <a:latin typeface="Arial" charset="0"/>
                </a:rPr>
                <a:t>6.3</a:t>
              </a:r>
            </a:p>
          </p:txBody>
        </p:sp>
      </p:grpSp>
      <p:sp>
        <p:nvSpPr>
          <p:cNvPr id="51204" name="Text Box 15"/>
          <p:cNvSpPr txBox="1">
            <a:spLocks noChangeArrowheads="1"/>
          </p:cNvSpPr>
          <p:nvPr/>
        </p:nvSpPr>
        <p:spPr bwMode="auto">
          <a:xfrm rot="-5400000">
            <a:off x="1234083" y="3552803"/>
            <a:ext cx="857250"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buNone/>
            </a:pPr>
            <a:r>
              <a:rPr lang="en-US" altLang="en-US" sz="1350">
                <a:solidFill>
                  <a:prstClr val="black"/>
                </a:solidFill>
                <a:latin typeface="Arial" charset="0"/>
              </a:rPr>
              <a:t>HADS-D</a:t>
            </a:r>
          </a:p>
        </p:txBody>
      </p:sp>
    </p:spTree>
    <p:extLst>
      <p:ext uri="{BB962C8B-B14F-4D97-AF65-F5344CB8AC3E}">
        <p14:creationId xmlns:p14="http://schemas.microsoft.com/office/powerpoint/2010/main" val="33469784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0436" y="2057400"/>
            <a:ext cx="6273403"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27" name="Title 1"/>
          <p:cNvSpPr>
            <a:spLocks noGrp="1"/>
          </p:cNvSpPr>
          <p:nvPr>
            <p:ph type="title"/>
          </p:nvPr>
        </p:nvSpPr>
        <p:spPr/>
        <p:txBody>
          <a:bodyPr/>
          <a:lstStyle/>
          <a:p>
            <a:r>
              <a:rPr lang="en-US" altLang="en-US">
                <a:ea typeface="ＭＳ Ｐゴシック" pitchFamily="34" charset="-128"/>
              </a:rPr>
              <a:t>Anxiety symptoms stable with CP</a:t>
            </a:r>
          </a:p>
        </p:txBody>
      </p:sp>
      <p:sp>
        <p:nvSpPr>
          <p:cNvPr id="52228" name="TextBox 5"/>
          <p:cNvSpPr txBox="1">
            <a:spLocks noChangeArrowheads="1"/>
          </p:cNvSpPr>
          <p:nvPr/>
        </p:nvSpPr>
        <p:spPr bwMode="auto">
          <a:xfrm>
            <a:off x="2657475" y="2457451"/>
            <a:ext cx="457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0"/>
              </a:spcBef>
              <a:buNone/>
            </a:pPr>
            <a:r>
              <a:rPr lang="en-US" altLang="en-US" sz="1200">
                <a:solidFill>
                  <a:prstClr val="black"/>
                </a:solidFill>
                <a:latin typeface="Arial" charset="0"/>
                <a:cs typeface="Arial" charset="0"/>
              </a:rPr>
              <a:t>7.5</a:t>
            </a:r>
          </a:p>
        </p:txBody>
      </p:sp>
      <p:sp>
        <p:nvSpPr>
          <p:cNvPr id="52229" name="TextBox 6"/>
          <p:cNvSpPr txBox="1">
            <a:spLocks noChangeArrowheads="1"/>
          </p:cNvSpPr>
          <p:nvPr/>
        </p:nvSpPr>
        <p:spPr bwMode="auto">
          <a:xfrm>
            <a:off x="2686050" y="3303986"/>
            <a:ext cx="457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0"/>
              </a:spcBef>
              <a:buNone/>
            </a:pPr>
            <a:r>
              <a:rPr lang="en-US" altLang="en-US" sz="1200">
                <a:solidFill>
                  <a:prstClr val="black"/>
                </a:solidFill>
                <a:latin typeface="Arial" charset="0"/>
                <a:cs typeface="Arial" charset="0"/>
              </a:rPr>
              <a:t>6.7</a:t>
            </a:r>
          </a:p>
        </p:txBody>
      </p:sp>
      <p:sp>
        <p:nvSpPr>
          <p:cNvPr id="52230" name="TextBox 8"/>
          <p:cNvSpPr txBox="1">
            <a:spLocks noChangeArrowheads="1"/>
          </p:cNvSpPr>
          <p:nvPr/>
        </p:nvSpPr>
        <p:spPr bwMode="auto">
          <a:xfrm>
            <a:off x="4629150" y="2521744"/>
            <a:ext cx="457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algn="ctr" eaLnBrk="1" hangingPunct="1">
              <a:spcBef>
                <a:spcPct val="0"/>
              </a:spcBef>
              <a:buNone/>
            </a:pPr>
            <a:r>
              <a:rPr lang="en-US" altLang="en-US" sz="1200">
                <a:solidFill>
                  <a:prstClr val="black"/>
                </a:solidFill>
                <a:latin typeface="Arial" charset="0"/>
                <a:cs typeface="Arial" charset="0"/>
              </a:rPr>
              <a:t>7.2</a:t>
            </a:r>
          </a:p>
        </p:txBody>
      </p:sp>
      <p:sp>
        <p:nvSpPr>
          <p:cNvPr id="52231" name="TextBox 9"/>
          <p:cNvSpPr txBox="1">
            <a:spLocks noChangeArrowheads="1"/>
          </p:cNvSpPr>
          <p:nvPr/>
        </p:nvSpPr>
        <p:spPr bwMode="auto">
          <a:xfrm>
            <a:off x="4686300" y="3543301"/>
            <a:ext cx="457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None/>
            </a:pPr>
            <a:r>
              <a:rPr lang="en-US" altLang="en-US" sz="1200">
                <a:solidFill>
                  <a:prstClr val="black"/>
                </a:solidFill>
                <a:latin typeface="Arial" charset="0"/>
                <a:cs typeface="Arial" charset="0"/>
              </a:rPr>
              <a:t>6.1</a:t>
            </a:r>
          </a:p>
        </p:txBody>
      </p:sp>
      <p:sp>
        <p:nvSpPr>
          <p:cNvPr id="52232" name="TextBox 11"/>
          <p:cNvSpPr txBox="1">
            <a:spLocks noChangeArrowheads="1"/>
          </p:cNvSpPr>
          <p:nvPr/>
        </p:nvSpPr>
        <p:spPr bwMode="auto">
          <a:xfrm>
            <a:off x="6888956" y="3451624"/>
            <a:ext cx="457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None/>
            </a:pPr>
            <a:r>
              <a:rPr lang="en-US" altLang="en-US" sz="1200">
                <a:solidFill>
                  <a:prstClr val="black"/>
                </a:solidFill>
                <a:latin typeface="Arial" charset="0"/>
                <a:cs typeface="Arial" charset="0"/>
              </a:rPr>
              <a:t>5.6</a:t>
            </a:r>
          </a:p>
        </p:txBody>
      </p:sp>
      <p:sp>
        <p:nvSpPr>
          <p:cNvPr id="52233" name="TextBox 12"/>
          <p:cNvSpPr txBox="1">
            <a:spLocks noChangeArrowheads="1"/>
          </p:cNvSpPr>
          <p:nvPr/>
        </p:nvSpPr>
        <p:spPr bwMode="auto">
          <a:xfrm>
            <a:off x="6888956" y="2796780"/>
            <a:ext cx="457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0"/>
              </a:spcBef>
              <a:buNone/>
            </a:pPr>
            <a:r>
              <a:rPr lang="en-US" altLang="en-US" sz="1200">
                <a:solidFill>
                  <a:prstClr val="black"/>
                </a:solidFill>
                <a:latin typeface="Arial" charset="0"/>
                <a:cs typeface="Arial" charset="0"/>
              </a:rPr>
              <a:t>7.5</a:t>
            </a:r>
          </a:p>
        </p:txBody>
      </p:sp>
      <p:sp>
        <p:nvSpPr>
          <p:cNvPr id="52234" name="Text Box 17"/>
          <p:cNvSpPr txBox="1">
            <a:spLocks noChangeArrowheads="1"/>
          </p:cNvSpPr>
          <p:nvPr/>
        </p:nvSpPr>
        <p:spPr bwMode="auto">
          <a:xfrm rot="-5400000">
            <a:off x="990005" y="3668294"/>
            <a:ext cx="857250" cy="3000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ea typeface="ＭＳ Ｐゴシック" pitchFamily="34" charset="-128"/>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pitchFamily="34" charset="-128"/>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pitchFamily="34" charset="-128"/>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pitchFamily="34" charset="-128"/>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34" charset="-128"/>
              </a:defRPr>
            </a:lvl9pPr>
          </a:lstStyle>
          <a:p>
            <a:pPr eaLnBrk="1" hangingPunct="1">
              <a:spcBef>
                <a:spcPct val="50000"/>
              </a:spcBef>
              <a:buNone/>
            </a:pPr>
            <a:r>
              <a:rPr lang="en-US" altLang="en-US" sz="1350">
                <a:solidFill>
                  <a:prstClr val="black"/>
                </a:solidFill>
                <a:latin typeface="Franklin Gothic Book" pitchFamily="34" charset="0"/>
              </a:rPr>
              <a:t>HADS-A</a:t>
            </a:r>
          </a:p>
        </p:txBody>
      </p:sp>
    </p:spTree>
    <p:extLst>
      <p:ext uri="{BB962C8B-B14F-4D97-AF65-F5344CB8AC3E}">
        <p14:creationId xmlns:p14="http://schemas.microsoft.com/office/powerpoint/2010/main" val="42386071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a:bodyPr>
          <a:lstStyle/>
          <a:p>
            <a:r>
              <a:rPr lang="en-US" dirty="0"/>
              <a:t>Summary of No Psychological effects of Contact Precautions</a:t>
            </a:r>
          </a:p>
        </p:txBody>
      </p:sp>
      <p:sp>
        <p:nvSpPr>
          <p:cNvPr id="38915" name="Content Placeholder 2"/>
          <p:cNvSpPr>
            <a:spLocks noGrp="1"/>
          </p:cNvSpPr>
          <p:nvPr>
            <p:ph idx="1"/>
          </p:nvPr>
        </p:nvSpPr>
        <p:spPr>
          <a:xfrm>
            <a:off x="480060" y="1893571"/>
            <a:ext cx="8206740" cy="3394472"/>
          </a:xfrm>
        </p:spPr>
        <p:txBody>
          <a:bodyPr/>
          <a:lstStyle/>
          <a:p>
            <a:r>
              <a:rPr lang="en-US" dirty="0"/>
              <a:t>Patients on Contact Precautions tend to have more depression and anxiety </a:t>
            </a:r>
            <a:r>
              <a:rPr lang="en-US" u="sng" dirty="0"/>
              <a:t>on admission</a:t>
            </a:r>
            <a:r>
              <a:rPr lang="en-US" dirty="0"/>
              <a:t> likely due to their comorbid conditions</a:t>
            </a:r>
            <a:endParaRPr lang="en-US" u="sng" dirty="0"/>
          </a:p>
          <a:p>
            <a:r>
              <a:rPr lang="en-US" u="sng" dirty="0"/>
              <a:t>Exposure</a:t>
            </a:r>
            <a:r>
              <a:rPr lang="en-US" dirty="0"/>
              <a:t> to Contact Precautions </a:t>
            </a:r>
            <a:r>
              <a:rPr lang="en-US" u="sng" dirty="0"/>
              <a:t>does not</a:t>
            </a:r>
            <a:r>
              <a:rPr lang="en-US" dirty="0"/>
              <a:t> appear to cause more depression, anxiety or emotional changes</a:t>
            </a:r>
          </a:p>
        </p:txBody>
      </p:sp>
    </p:spTree>
    <p:extLst>
      <p:ext uri="{BB962C8B-B14F-4D97-AF65-F5344CB8AC3E}">
        <p14:creationId xmlns:p14="http://schemas.microsoft.com/office/powerpoint/2010/main" val="2858476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1040" y="564118"/>
            <a:ext cx="8016240" cy="765572"/>
          </a:xfrm>
        </p:spPr>
        <p:txBody>
          <a:bodyPr>
            <a:noAutofit/>
          </a:bodyPr>
          <a:lstStyle/>
          <a:p>
            <a:pPr algn="l"/>
            <a:r>
              <a:rPr lang="en-US" dirty="0">
                <a:cs typeface="Arial" panose="020B0604020202020204" pitchFamily="34" charset="0"/>
              </a:rPr>
              <a:t>CONTACT PRECAUTIONS AND LACK OF ADVERSE EVENTS AMONG FLOOR PATIENTS</a:t>
            </a:r>
            <a:endParaRPr lang="en-US" b="1" dirty="0">
              <a:cs typeface="Arial" panose="020B0604020202020204" pitchFamily="34" charset="0"/>
            </a:endParaRPr>
          </a:p>
        </p:txBody>
      </p:sp>
      <p:sp>
        <p:nvSpPr>
          <p:cNvPr id="3" name="Content Placeholder 2"/>
          <p:cNvSpPr>
            <a:spLocks noGrp="1"/>
          </p:cNvSpPr>
          <p:nvPr>
            <p:ph idx="1"/>
          </p:nvPr>
        </p:nvSpPr>
        <p:spPr>
          <a:xfrm>
            <a:off x="701040" y="1668782"/>
            <a:ext cx="8016240" cy="4274818"/>
          </a:xfrm>
        </p:spPr>
        <p:txBody>
          <a:bodyPr>
            <a:normAutofit fontScale="85000" lnSpcReduction="20000"/>
          </a:bodyPr>
          <a:lstStyle/>
          <a:p>
            <a:pPr>
              <a:buFont typeface="Wingdings" panose="05000000000000000000" pitchFamily="2" charset="2"/>
              <a:buChar char="§"/>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
            </a:pPr>
            <a:r>
              <a:rPr lang="en-US" sz="2800" dirty="0">
                <a:latin typeface="+mj-lt"/>
                <a:cs typeface="Arial" panose="020B0604020202020204" pitchFamily="34" charset="0"/>
              </a:rPr>
              <a:t>Prospective cohort</a:t>
            </a:r>
          </a:p>
          <a:p>
            <a:pPr>
              <a:buFont typeface="Wingdings" panose="05000000000000000000" pitchFamily="2" charset="2"/>
              <a:buChar char="§"/>
            </a:pPr>
            <a:endParaRPr lang="en-US" sz="2800" dirty="0">
              <a:latin typeface="+mj-lt"/>
              <a:cs typeface="Arial" panose="020B0604020202020204" pitchFamily="34" charset="0"/>
            </a:endParaRPr>
          </a:p>
          <a:p>
            <a:pPr>
              <a:buFont typeface="Wingdings" panose="05000000000000000000" pitchFamily="2" charset="2"/>
              <a:buChar char="§"/>
            </a:pPr>
            <a:r>
              <a:rPr lang="en-US" sz="2800" dirty="0">
                <a:latin typeface="+mj-lt"/>
                <a:cs typeface="Arial" panose="020B0604020202020204" pitchFamily="34" charset="0"/>
              </a:rPr>
              <a:t>296 general ward patients</a:t>
            </a:r>
          </a:p>
          <a:p>
            <a:pPr>
              <a:buFont typeface="Wingdings" panose="05000000000000000000" pitchFamily="2" charset="2"/>
              <a:buChar char="§"/>
            </a:pPr>
            <a:endParaRPr lang="en-US" sz="2800" dirty="0">
              <a:latin typeface="+mj-lt"/>
              <a:cs typeface="Arial" panose="020B0604020202020204" pitchFamily="34" charset="0"/>
            </a:endParaRPr>
          </a:p>
          <a:p>
            <a:pPr>
              <a:buFont typeface="Wingdings" panose="05000000000000000000" pitchFamily="2" charset="2"/>
              <a:buChar char="§"/>
            </a:pPr>
            <a:r>
              <a:rPr lang="en-US" sz="2800" dirty="0">
                <a:latin typeface="+mj-lt"/>
                <a:cs typeface="Arial" panose="020B0604020202020204" pitchFamily="34" charset="0"/>
              </a:rPr>
              <a:t>Enrolled January 1, 2010 to November 17, 2010</a:t>
            </a:r>
          </a:p>
          <a:p>
            <a:pPr>
              <a:buFont typeface="Wingdings" panose="05000000000000000000" pitchFamily="2" charset="2"/>
              <a:buChar char="§"/>
            </a:pPr>
            <a:endParaRPr lang="en-US" sz="2800" dirty="0">
              <a:latin typeface="+mj-lt"/>
              <a:cs typeface="Arial" panose="020B0604020202020204" pitchFamily="34" charset="0"/>
            </a:endParaRPr>
          </a:p>
          <a:p>
            <a:pPr>
              <a:buFont typeface="Wingdings" panose="05000000000000000000" pitchFamily="2" charset="2"/>
              <a:buChar char="§"/>
            </a:pPr>
            <a:r>
              <a:rPr lang="en-US" sz="2800" dirty="0">
                <a:latin typeface="+mj-lt"/>
                <a:cs typeface="Arial" panose="020B0604020202020204" pitchFamily="34" charset="0"/>
              </a:rPr>
              <a:t>148 Contact Precautions patients matched to 148 non-Contact Precautions patients</a:t>
            </a:r>
          </a:p>
          <a:p>
            <a:pPr lvl="1">
              <a:buFont typeface="Wingdings" panose="05000000000000000000" pitchFamily="2" charset="2"/>
              <a:buChar char="§"/>
            </a:pPr>
            <a:r>
              <a:rPr lang="en-US" sz="2800" dirty="0">
                <a:cs typeface="Arial" panose="020B0604020202020204" pitchFamily="34" charset="0"/>
              </a:rPr>
              <a:t>Enrollment location</a:t>
            </a:r>
          </a:p>
          <a:p>
            <a:pPr lvl="1">
              <a:buFont typeface="Wingdings" panose="05000000000000000000" pitchFamily="2" charset="2"/>
              <a:buChar char="§"/>
            </a:pPr>
            <a:r>
              <a:rPr lang="en-US" sz="2800" i="1" dirty="0">
                <a:cs typeface="Arial" panose="020B0604020202020204" pitchFamily="34" charset="0"/>
              </a:rPr>
              <a:t>Initial</a:t>
            </a:r>
            <a:r>
              <a:rPr lang="en-US" sz="2800" dirty="0">
                <a:cs typeface="Arial" panose="020B0604020202020204" pitchFamily="34" charset="0"/>
              </a:rPr>
              <a:t> 3-day length of stay</a:t>
            </a:r>
          </a:p>
        </p:txBody>
      </p:sp>
    </p:spTree>
    <p:extLst>
      <p:ext uri="{BB962C8B-B14F-4D97-AF65-F5344CB8AC3E}">
        <p14:creationId xmlns:p14="http://schemas.microsoft.com/office/powerpoint/2010/main" val="30171235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But what about the hospitals that have safely removed contact precautions?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16062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normAutofit/>
          </a:bodyPr>
          <a:lstStyle/>
          <a:p>
            <a:r>
              <a:rPr lang="en-US" dirty="0"/>
              <a:t>Arguments in favor of contact precautions</a:t>
            </a:r>
          </a:p>
        </p:txBody>
      </p:sp>
      <p:sp>
        <p:nvSpPr>
          <p:cNvPr id="3" name="Content Placeholder 2"/>
          <p:cNvSpPr>
            <a:spLocks noGrp="1"/>
          </p:cNvSpPr>
          <p:nvPr>
            <p:ph idx="1"/>
          </p:nvPr>
        </p:nvSpPr>
        <p:spPr>
          <a:xfrm>
            <a:off x="580644" y="2199037"/>
            <a:ext cx="7886700" cy="3263504"/>
          </a:xfrm>
        </p:spPr>
        <p:txBody>
          <a:bodyPr>
            <a:normAutofit fontScale="85000" lnSpcReduction="20000"/>
          </a:bodyPr>
          <a:lstStyle/>
          <a:p>
            <a:r>
              <a:rPr lang="en-US" dirty="0"/>
              <a:t>Antibiotic resistant bacteria transmission occurs in the hospital and infection control should aim to decrease this transmission</a:t>
            </a:r>
          </a:p>
          <a:p>
            <a:r>
              <a:rPr lang="en-US" dirty="0"/>
              <a:t>Healthcare worker clothing is frequently contaminated with antibiotic-resistant bacteria</a:t>
            </a:r>
          </a:p>
          <a:p>
            <a:r>
              <a:rPr lang="en-US" dirty="0"/>
              <a:t>Gloves and gowns become frequently contaminated when caring for patients </a:t>
            </a:r>
          </a:p>
          <a:p>
            <a:r>
              <a:rPr lang="en-US" dirty="0"/>
              <a:t>Contact precautions do not lead to an increase in adverse events</a:t>
            </a:r>
          </a:p>
          <a:p>
            <a:pPr lvl="1"/>
            <a:r>
              <a:rPr lang="en-US" dirty="0">
                <a:solidFill>
                  <a:schemeClr val="tx1"/>
                </a:solidFill>
              </a:rPr>
              <a:t>BUGG randomized study</a:t>
            </a:r>
          </a:p>
          <a:p>
            <a:r>
              <a:rPr lang="en-US" dirty="0"/>
              <a:t>Contact precautions do not lead to an increase in anxiety and depression</a:t>
            </a:r>
          </a:p>
          <a:p>
            <a:r>
              <a:rPr lang="en-US" dirty="0"/>
              <a:t>Hand hygiene compliance will never be greater than 70%</a:t>
            </a:r>
          </a:p>
        </p:txBody>
      </p:sp>
    </p:spTree>
    <p:extLst>
      <p:ext uri="{BB962C8B-B14F-4D97-AF65-F5344CB8AC3E}">
        <p14:creationId xmlns:p14="http://schemas.microsoft.com/office/powerpoint/2010/main" val="26247379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Removing contact precautions: </a:t>
            </a:r>
            <a:r>
              <a:rPr lang="en-US" dirty="0" err="1"/>
              <a:t>Uslan</a:t>
            </a:r>
            <a:r>
              <a:rPr lang="en-US" dirty="0"/>
              <a:t> et al</a:t>
            </a:r>
          </a:p>
        </p:txBody>
      </p:sp>
      <p:sp>
        <p:nvSpPr>
          <p:cNvPr id="3" name="Content Placeholder 2"/>
          <p:cNvSpPr>
            <a:spLocks noGrp="1"/>
          </p:cNvSpPr>
          <p:nvPr>
            <p:ph idx="1"/>
          </p:nvPr>
        </p:nvSpPr>
        <p:spPr/>
        <p:txBody>
          <a:bodyPr>
            <a:normAutofit/>
          </a:bodyPr>
          <a:lstStyle/>
          <a:p>
            <a:r>
              <a:rPr lang="en-US" dirty="0"/>
              <a:t>Best of a weak group of remove contact precaution paper</a:t>
            </a:r>
          </a:p>
          <a:p>
            <a:r>
              <a:rPr lang="en-US" dirty="0"/>
              <a:t>Outcome: MRSA, VRE and C diff clinical culture rates as per </a:t>
            </a:r>
            <a:r>
              <a:rPr lang="en-US" dirty="0" err="1"/>
              <a:t>LabId</a:t>
            </a:r>
            <a:endParaRPr lang="en-US" dirty="0"/>
          </a:p>
          <a:p>
            <a:r>
              <a:rPr lang="en-US" dirty="0"/>
              <a:t>Intervention: Removal of contact precautions and addition of CHG bathing</a:t>
            </a:r>
          </a:p>
          <a:p>
            <a:r>
              <a:rPr lang="en-US" dirty="0"/>
              <a:t>2 hospital study</a:t>
            </a:r>
          </a:p>
          <a:p>
            <a:r>
              <a:rPr lang="en-US" dirty="0"/>
              <a:t>Limitations: a) confounding of CHG b) no power calculations c) different baseline period for two hospitals d) no control for colonization pressure e) only six months of pre intervention data </a:t>
            </a:r>
          </a:p>
        </p:txBody>
      </p:sp>
      <p:sp>
        <p:nvSpPr>
          <p:cNvPr id="4" name="TextBox 3"/>
          <p:cNvSpPr txBox="1"/>
          <p:nvPr/>
        </p:nvSpPr>
        <p:spPr>
          <a:xfrm>
            <a:off x="697230" y="6308729"/>
            <a:ext cx="4800600" cy="300082"/>
          </a:xfrm>
          <a:prstGeom prst="rect">
            <a:avLst/>
          </a:prstGeom>
          <a:noFill/>
        </p:spPr>
        <p:txBody>
          <a:bodyPr wrap="square" rtlCol="0">
            <a:spAutoFit/>
          </a:bodyPr>
          <a:lstStyle/>
          <a:p>
            <a:r>
              <a:rPr lang="en-US" sz="1350" dirty="0" err="1">
                <a:solidFill>
                  <a:prstClr val="black"/>
                </a:solidFill>
                <a:latin typeface="Calibri"/>
              </a:rPr>
              <a:t>Uslan</a:t>
            </a:r>
            <a:r>
              <a:rPr lang="en-US" sz="1350" dirty="0">
                <a:solidFill>
                  <a:prstClr val="black"/>
                </a:solidFill>
                <a:latin typeface="Calibri"/>
              </a:rPr>
              <a:t> D. Infect Control </a:t>
            </a:r>
            <a:r>
              <a:rPr lang="en-US" sz="1350" dirty="0" err="1">
                <a:solidFill>
                  <a:prstClr val="black"/>
                </a:solidFill>
                <a:latin typeface="Calibri"/>
              </a:rPr>
              <a:t>Hosp</a:t>
            </a:r>
            <a:r>
              <a:rPr lang="en-US" sz="1350" dirty="0">
                <a:solidFill>
                  <a:prstClr val="black"/>
                </a:solidFill>
                <a:latin typeface="Calibri"/>
              </a:rPr>
              <a:t> </a:t>
            </a:r>
            <a:r>
              <a:rPr lang="en-US" sz="1350" dirty="0" err="1">
                <a:solidFill>
                  <a:prstClr val="black"/>
                </a:solidFill>
                <a:latin typeface="Calibri"/>
              </a:rPr>
              <a:t>Epidemiol</a:t>
            </a:r>
            <a:r>
              <a:rPr lang="en-US" sz="1350" dirty="0">
                <a:solidFill>
                  <a:prstClr val="black"/>
                </a:solidFill>
                <a:latin typeface="Calibri"/>
              </a:rPr>
              <a:t>. 2016 Nov;37:1323.</a:t>
            </a:r>
          </a:p>
        </p:txBody>
      </p:sp>
    </p:spTree>
    <p:extLst>
      <p:ext uri="{BB962C8B-B14F-4D97-AF65-F5344CB8AC3E}">
        <p14:creationId xmlns:p14="http://schemas.microsoft.com/office/powerpoint/2010/main" val="419644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Removing contact precautions: Edmond et al</a:t>
            </a:r>
          </a:p>
        </p:txBody>
      </p:sp>
      <p:sp>
        <p:nvSpPr>
          <p:cNvPr id="3" name="Content Placeholder 2"/>
          <p:cNvSpPr>
            <a:spLocks noGrp="1"/>
          </p:cNvSpPr>
          <p:nvPr>
            <p:ph idx="1"/>
          </p:nvPr>
        </p:nvSpPr>
        <p:spPr/>
        <p:txBody>
          <a:bodyPr/>
          <a:lstStyle/>
          <a:p>
            <a:r>
              <a:rPr lang="en-US" dirty="0"/>
              <a:t>Concise communication so maybe there is more data but little presented</a:t>
            </a:r>
          </a:p>
          <a:p>
            <a:r>
              <a:rPr lang="en-US" dirty="0"/>
              <a:t>Outcome: HAI</a:t>
            </a:r>
          </a:p>
          <a:p>
            <a:r>
              <a:rPr lang="en-US" dirty="0"/>
              <a:t>Limitations: a) no power calculations b) no numerator and denominator data c) no confidence intervals around </a:t>
            </a:r>
            <a:r>
              <a:rPr lang="en-US" dirty="0" err="1"/>
              <a:t>hai</a:t>
            </a:r>
            <a:r>
              <a:rPr lang="en-US"/>
              <a:t> rates</a:t>
            </a:r>
            <a:endParaRPr lang="en-US" dirty="0"/>
          </a:p>
        </p:txBody>
      </p:sp>
      <p:sp>
        <p:nvSpPr>
          <p:cNvPr id="4" name="TextBox 3"/>
          <p:cNvSpPr txBox="1"/>
          <p:nvPr/>
        </p:nvSpPr>
        <p:spPr>
          <a:xfrm>
            <a:off x="636270" y="6308729"/>
            <a:ext cx="4572000" cy="300082"/>
          </a:xfrm>
          <a:prstGeom prst="rect">
            <a:avLst/>
          </a:prstGeom>
          <a:noFill/>
        </p:spPr>
        <p:txBody>
          <a:bodyPr wrap="square" rtlCol="0">
            <a:spAutoFit/>
          </a:bodyPr>
          <a:lstStyle/>
          <a:p>
            <a:r>
              <a:rPr lang="en-US" sz="1350" dirty="0">
                <a:solidFill>
                  <a:prstClr val="black"/>
                </a:solidFill>
                <a:latin typeface="Calibri"/>
              </a:rPr>
              <a:t>Edmond M. Infect Control </a:t>
            </a:r>
            <a:r>
              <a:rPr lang="en-US" sz="1350" dirty="0" err="1">
                <a:solidFill>
                  <a:prstClr val="black"/>
                </a:solidFill>
                <a:latin typeface="Calibri"/>
              </a:rPr>
              <a:t>Hosp</a:t>
            </a:r>
            <a:r>
              <a:rPr lang="en-US" sz="1350" dirty="0">
                <a:solidFill>
                  <a:prstClr val="black"/>
                </a:solidFill>
                <a:latin typeface="Calibri"/>
              </a:rPr>
              <a:t> </a:t>
            </a:r>
            <a:r>
              <a:rPr lang="en-US" sz="1350" dirty="0" err="1">
                <a:solidFill>
                  <a:prstClr val="black"/>
                </a:solidFill>
                <a:latin typeface="Calibri"/>
              </a:rPr>
              <a:t>Epidemiol</a:t>
            </a:r>
            <a:r>
              <a:rPr lang="en-US" sz="1350" dirty="0">
                <a:solidFill>
                  <a:prstClr val="black"/>
                </a:solidFill>
                <a:latin typeface="Calibri"/>
              </a:rPr>
              <a:t>. 2015 Aug;36:978.</a:t>
            </a:r>
          </a:p>
        </p:txBody>
      </p:sp>
    </p:spTree>
    <p:extLst>
      <p:ext uri="{BB962C8B-B14F-4D97-AF65-F5344CB8AC3E}">
        <p14:creationId xmlns:p14="http://schemas.microsoft.com/office/powerpoint/2010/main" val="32524526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endParaRPr lang="en-US" dirty="0"/>
          </a:p>
        </p:txBody>
      </p:sp>
      <p:sp>
        <p:nvSpPr>
          <p:cNvPr id="5" name="Subtitle 4"/>
          <p:cNvSpPr>
            <a:spLocks noGrp="1"/>
          </p:cNvSpPr>
          <p:nvPr>
            <p:ph type="body" idx="1"/>
          </p:nvPr>
        </p:nvSpPr>
        <p:spPr>
          <a:xfrm>
            <a:off x="1203524" y="2099311"/>
            <a:ext cx="6809978" cy="2030729"/>
          </a:xfrm>
        </p:spPr>
        <p:txBody>
          <a:bodyPr>
            <a:normAutofit/>
          </a:bodyPr>
          <a:lstStyle/>
          <a:p>
            <a:r>
              <a:rPr lang="en-US" sz="3300" dirty="0">
                <a:solidFill>
                  <a:schemeClr val="tx1"/>
                </a:solidFill>
              </a:rPr>
              <a:t>But why can’t the definitive cluster trial of contact precautions be done?</a:t>
            </a:r>
          </a:p>
        </p:txBody>
      </p:sp>
    </p:spTree>
    <p:extLst>
      <p:ext uri="{BB962C8B-B14F-4D97-AF65-F5344CB8AC3E}">
        <p14:creationId xmlns:p14="http://schemas.microsoft.com/office/powerpoint/2010/main" val="36022001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We are not spending enough money on infection control interventions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804092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Examples of much less cost effective interventions widely accepted</a:t>
            </a:r>
          </a:p>
        </p:txBody>
      </p:sp>
      <p:sp>
        <p:nvSpPr>
          <p:cNvPr id="3" name="Content Placeholder 2"/>
          <p:cNvSpPr>
            <a:spLocks noGrp="1"/>
          </p:cNvSpPr>
          <p:nvPr>
            <p:ph idx="1"/>
          </p:nvPr>
        </p:nvSpPr>
        <p:spPr/>
        <p:txBody>
          <a:bodyPr/>
          <a:lstStyle/>
          <a:p>
            <a:r>
              <a:rPr lang="en-US" dirty="0"/>
              <a:t>Robots for surgical procedures</a:t>
            </a:r>
          </a:p>
          <a:p>
            <a:pPr lvl="1"/>
            <a:r>
              <a:rPr lang="en-US" dirty="0"/>
              <a:t>No data to support improved patient outcomes</a:t>
            </a:r>
          </a:p>
          <a:p>
            <a:pPr lvl="1"/>
            <a:r>
              <a:rPr lang="en-US" dirty="0"/>
              <a:t>No randomized trial data</a:t>
            </a:r>
          </a:p>
          <a:p>
            <a:r>
              <a:rPr lang="en-US" dirty="0"/>
              <a:t>Hospital consulting fees</a:t>
            </a:r>
          </a:p>
          <a:p>
            <a:r>
              <a:rPr lang="en-US" dirty="0"/>
              <a:t>New cancer agents</a:t>
            </a:r>
          </a:p>
          <a:p>
            <a:r>
              <a:rPr lang="en-US" dirty="0"/>
              <a:t>New implant materials</a:t>
            </a:r>
          </a:p>
        </p:txBody>
      </p:sp>
    </p:spTree>
    <p:extLst>
      <p:ext uri="{BB962C8B-B14F-4D97-AF65-F5344CB8AC3E}">
        <p14:creationId xmlns:p14="http://schemas.microsoft.com/office/powerpoint/2010/main" val="17347745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Comparison of chlorhexidine bathing and universal glove and gown</a:t>
            </a:r>
          </a:p>
        </p:txBody>
      </p:sp>
      <p:sp>
        <p:nvSpPr>
          <p:cNvPr id="3" name="Content Placeholder 2"/>
          <p:cNvSpPr>
            <a:spLocks noGrp="1"/>
          </p:cNvSpPr>
          <p:nvPr>
            <p:ph idx="1"/>
          </p:nvPr>
        </p:nvSpPr>
        <p:spPr/>
        <p:txBody>
          <a:bodyPr>
            <a:normAutofit/>
          </a:bodyPr>
          <a:lstStyle/>
          <a:p>
            <a:r>
              <a:rPr lang="en-US" dirty="0"/>
              <a:t>Reduce MRSA</a:t>
            </a:r>
          </a:p>
          <a:p>
            <a:pPr lvl="1"/>
            <a:r>
              <a:rPr lang="en-US" dirty="0"/>
              <a:t>MRSA clinical cultures in universal decolonization arm decreased by </a:t>
            </a:r>
            <a:r>
              <a:rPr lang="en-US" b="1" dirty="0"/>
              <a:t>1.3 per 1000 </a:t>
            </a:r>
            <a:r>
              <a:rPr lang="en-US" b="1"/>
              <a:t>patient day</a:t>
            </a:r>
            <a:endParaRPr lang="en-US" dirty="0"/>
          </a:p>
          <a:p>
            <a:r>
              <a:rPr lang="en-US" dirty="0"/>
              <a:t>BUGG study</a:t>
            </a:r>
          </a:p>
          <a:p>
            <a:pPr lvl="1"/>
            <a:r>
              <a:rPr lang="en-US" dirty="0"/>
              <a:t>MRSA acquisition decreased by </a:t>
            </a:r>
            <a:r>
              <a:rPr lang="en-US" b="1" dirty="0"/>
              <a:t>2.98 per 1000 patient day</a:t>
            </a:r>
          </a:p>
          <a:p>
            <a:pPr marL="342900" lvl="1" indent="0">
              <a:buNone/>
            </a:pPr>
            <a:endParaRPr lang="en-US" b="1" dirty="0"/>
          </a:p>
        </p:txBody>
      </p:sp>
    </p:spTree>
    <p:extLst>
      <p:ext uri="{BB962C8B-B14F-4D97-AF65-F5344CB8AC3E}">
        <p14:creationId xmlns:p14="http://schemas.microsoft.com/office/powerpoint/2010/main" val="37689562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prstGeom prst="rect">
            <a:avLst/>
          </a:prstGeom>
        </p:spPr>
        <p:txBody>
          <a:bodyPr>
            <a:normAutofit/>
          </a:bodyPr>
          <a:lstStyle/>
          <a:p>
            <a:r>
              <a:rPr lang="en-US" dirty="0"/>
              <a:t>Arguments in favor of contact precautions</a:t>
            </a:r>
          </a:p>
        </p:txBody>
      </p:sp>
      <p:sp>
        <p:nvSpPr>
          <p:cNvPr id="3" name="Content Placeholder 2"/>
          <p:cNvSpPr>
            <a:spLocks noGrp="1"/>
          </p:cNvSpPr>
          <p:nvPr>
            <p:ph idx="1"/>
          </p:nvPr>
        </p:nvSpPr>
        <p:spPr/>
        <p:txBody>
          <a:bodyPr>
            <a:normAutofit lnSpcReduction="10000"/>
          </a:bodyPr>
          <a:lstStyle/>
          <a:p>
            <a:r>
              <a:rPr lang="en-US" dirty="0"/>
              <a:t>Antibiotic resistant bacteria transmission occurs in the hospital and infection control should aim to decrease this transmission</a:t>
            </a:r>
          </a:p>
          <a:p>
            <a:r>
              <a:rPr lang="en-US" dirty="0"/>
              <a:t>Healthcare worker clothing is frequently contaminated with antibiotic-resistant bacteria</a:t>
            </a:r>
          </a:p>
          <a:p>
            <a:r>
              <a:rPr lang="en-US" dirty="0"/>
              <a:t>Gloves and gowns become frequently contaminated when caring for patients </a:t>
            </a:r>
          </a:p>
          <a:p>
            <a:r>
              <a:rPr lang="en-US" dirty="0"/>
              <a:t>Contact precautions do not lead to an increase in adverse events</a:t>
            </a:r>
          </a:p>
          <a:p>
            <a:pPr lvl="1"/>
            <a:r>
              <a:rPr lang="en-US" dirty="0"/>
              <a:t>BUGG randomized study</a:t>
            </a:r>
          </a:p>
          <a:p>
            <a:r>
              <a:rPr lang="en-US" dirty="0"/>
              <a:t>Contact precautions do not lead to an increase in anxiety and depression</a:t>
            </a:r>
          </a:p>
          <a:p>
            <a:r>
              <a:rPr lang="en-US" b="1" dirty="0"/>
              <a:t>Hand hygiene compliance will never be greater than 70%</a:t>
            </a:r>
          </a:p>
        </p:txBody>
      </p:sp>
    </p:spTree>
    <p:extLst>
      <p:ext uri="{BB962C8B-B14F-4D97-AF65-F5344CB8AC3E}">
        <p14:creationId xmlns:p14="http://schemas.microsoft.com/office/powerpoint/2010/main" val="16319495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Arguments against contact precautions</a:t>
            </a:r>
          </a:p>
        </p:txBody>
      </p:sp>
      <p:sp>
        <p:nvSpPr>
          <p:cNvPr id="3" name="Content Placeholder 2"/>
          <p:cNvSpPr>
            <a:spLocks noGrp="1"/>
          </p:cNvSpPr>
          <p:nvPr>
            <p:ph idx="1"/>
          </p:nvPr>
        </p:nvSpPr>
        <p:spPr/>
        <p:txBody>
          <a:bodyPr/>
          <a:lstStyle/>
          <a:p>
            <a:r>
              <a:rPr lang="en-US" dirty="0"/>
              <a:t>Cost</a:t>
            </a:r>
          </a:p>
          <a:p>
            <a:r>
              <a:rPr lang="en-US" dirty="0"/>
              <a:t>Environmental burden</a:t>
            </a:r>
          </a:p>
          <a:p>
            <a:r>
              <a:rPr lang="en-US" dirty="0"/>
              <a:t>Annoyance</a:t>
            </a:r>
          </a:p>
        </p:txBody>
      </p:sp>
    </p:spTree>
    <p:extLst>
      <p:ext uri="{BB962C8B-B14F-4D97-AF65-F5344CB8AC3E}">
        <p14:creationId xmlns:p14="http://schemas.microsoft.com/office/powerpoint/2010/main" val="39527785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Content Placeholder 2"/>
          <p:cNvSpPr>
            <a:spLocks noGrp="1"/>
          </p:cNvSpPr>
          <p:nvPr>
            <p:ph idx="1"/>
          </p:nvPr>
        </p:nvSpPr>
        <p:spPr/>
        <p:txBody>
          <a:bodyPr>
            <a:normAutofit/>
          </a:bodyPr>
          <a:lstStyle/>
          <a:p>
            <a:r>
              <a:rPr lang="en-US" sz="3000" dirty="0"/>
              <a:t>BENEFITS OF CONTACT PRECAUTIONS FAR OUTWEIGH THE LIMITED NEGATIVES </a:t>
            </a:r>
          </a:p>
        </p:txBody>
      </p:sp>
    </p:spTree>
    <p:extLst>
      <p:ext uri="{BB962C8B-B14F-4D97-AF65-F5344CB8AC3E}">
        <p14:creationId xmlns:p14="http://schemas.microsoft.com/office/powerpoint/2010/main" val="37325262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BD2226"/>
                </a:solidFill>
              </a:rPr>
              <a:t>Acknowledgments</a:t>
            </a:r>
          </a:p>
        </p:txBody>
      </p:sp>
      <p:sp>
        <p:nvSpPr>
          <p:cNvPr id="3" name="Content Placeholder 2"/>
          <p:cNvSpPr>
            <a:spLocks noGrp="1"/>
          </p:cNvSpPr>
          <p:nvPr>
            <p:ph sz="half" idx="1"/>
          </p:nvPr>
        </p:nvSpPr>
        <p:spPr/>
        <p:txBody>
          <a:bodyPr/>
          <a:lstStyle/>
          <a:p>
            <a:r>
              <a:rPr lang="en-US" dirty="0"/>
              <a:t>Daniel Morgan</a:t>
            </a:r>
          </a:p>
          <a:p>
            <a:r>
              <a:rPr lang="en-US" dirty="0"/>
              <a:t>Mary-Claire Roghmann</a:t>
            </a:r>
          </a:p>
          <a:p>
            <a:r>
              <a:rPr lang="en-US" dirty="0"/>
              <a:t>Kerri Thom</a:t>
            </a:r>
          </a:p>
          <a:p>
            <a:r>
              <a:rPr lang="en-US" dirty="0" err="1"/>
              <a:t>Surbhi</a:t>
            </a:r>
            <a:r>
              <a:rPr lang="en-US" dirty="0"/>
              <a:t> </a:t>
            </a:r>
            <a:r>
              <a:rPr lang="en-US" dirty="0" err="1"/>
              <a:t>Leekha</a:t>
            </a:r>
            <a:endParaRPr lang="en-US" dirty="0"/>
          </a:p>
          <a:p>
            <a:r>
              <a:rPr lang="en-US" dirty="0"/>
              <a:t>Kristie Johnson</a:t>
            </a:r>
          </a:p>
          <a:p>
            <a:r>
              <a:rPr lang="en-US" dirty="0"/>
              <a:t>Lindsay Croft</a:t>
            </a:r>
          </a:p>
          <a:p>
            <a:r>
              <a:rPr lang="en-US" dirty="0"/>
              <a:t>Eli </a:t>
            </a:r>
            <a:r>
              <a:rPr lang="en-US" dirty="0" err="1"/>
              <a:t>Perencevich</a:t>
            </a:r>
            <a:endParaRPr lang="en-US" dirty="0"/>
          </a:p>
          <a:p>
            <a:endParaRPr lang="en-US" dirty="0"/>
          </a:p>
          <a:p>
            <a:endParaRPr lang="en-US" dirty="0"/>
          </a:p>
        </p:txBody>
      </p:sp>
      <p:sp>
        <p:nvSpPr>
          <p:cNvPr id="4" name="Content Placeholder 3"/>
          <p:cNvSpPr>
            <a:spLocks noGrp="1"/>
          </p:cNvSpPr>
          <p:nvPr>
            <p:ph sz="half" idx="2"/>
          </p:nvPr>
        </p:nvSpPr>
        <p:spPr/>
        <p:txBody>
          <a:bodyPr/>
          <a:lstStyle/>
          <a:p>
            <a:r>
              <a:rPr lang="en-US" dirty="0"/>
              <a:t>Lisa </a:t>
            </a:r>
            <a:r>
              <a:rPr lang="en-US" dirty="0" err="1"/>
              <a:t>Pineles</a:t>
            </a:r>
            <a:endParaRPr lang="en-US" dirty="0"/>
          </a:p>
          <a:p>
            <a:r>
              <a:rPr lang="en-US" dirty="0"/>
              <a:t>Leslie Norris</a:t>
            </a:r>
          </a:p>
          <a:p>
            <a:r>
              <a:rPr lang="en-US" dirty="0"/>
              <a:t>Shirley Goodman</a:t>
            </a:r>
          </a:p>
          <a:p>
            <a:r>
              <a:rPr lang="en-US" dirty="0"/>
              <a:t>Kristen Stafford</a:t>
            </a:r>
          </a:p>
          <a:p>
            <a:r>
              <a:rPr lang="en-US" dirty="0"/>
              <a:t>Hannah Day</a:t>
            </a:r>
          </a:p>
          <a:p>
            <a:r>
              <a:rPr lang="en-US" dirty="0"/>
              <a:t>Lyndsay O’Hara</a:t>
            </a:r>
          </a:p>
          <a:p>
            <a:r>
              <a:rPr lang="en-US" dirty="0"/>
              <a:t>Natalia Blanco</a:t>
            </a:r>
          </a:p>
          <a:p>
            <a:endParaRPr lang="en-US" dirty="0"/>
          </a:p>
          <a:p>
            <a:endParaRPr lang="en-US" dirty="0"/>
          </a:p>
        </p:txBody>
      </p:sp>
    </p:spTree>
    <p:extLst>
      <p:ext uri="{BB962C8B-B14F-4D97-AF65-F5344CB8AC3E}">
        <p14:creationId xmlns:p14="http://schemas.microsoft.com/office/powerpoint/2010/main" val="1718050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Arguments against contact precautions</a:t>
            </a:r>
          </a:p>
        </p:txBody>
      </p:sp>
      <p:sp>
        <p:nvSpPr>
          <p:cNvPr id="3" name="Content Placeholder 2"/>
          <p:cNvSpPr>
            <a:spLocks noGrp="1"/>
          </p:cNvSpPr>
          <p:nvPr>
            <p:ph idx="1"/>
          </p:nvPr>
        </p:nvSpPr>
        <p:spPr/>
        <p:txBody>
          <a:bodyPr/>
          <a:lstStyle/>
          <a:p>
            <a:r>
              <a:rPr lang="en-US" dirty="0"/>
              <a:t>Cost</a:t>
            </a:r>
          </a:p>
          <a:p>
            <a:r>
              <a:rPr lang="en-US" dirty="0"/>
              <a:t>Environmental burden</a:t>
            </a:r>
          </a:p>
          <a:p>
            <a:r>
              <a:rPr lang="en-US" dirty="0"/>
              <a:t>Annoyance</a:t>
            </a:r>
          </a:p>
        </p:txBody>
      </p:sp>
    </p:spTree>
    <p:extLst>
      <p:ext uri="{BB962C8B-B14F-4D97-AF65-F5344CB8AC3E}">
        <p14:creationId xmlns:p14="http://schemas.microsoft.com/office/powerpoint/2010/main" val="1293421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xmlns="" id="{F1380EAA-5D1E-4D13-A2F2-03CD23F6768B}"/>
              </a:ext>
            </a:extLst>
          </p:cNvPr>
          <p:cNvSpPr>
            <a:spLocks noGrp="1"/>
          </p:cNvSpPr>
          <p:nvPr>
            <p:ph type="ctrTitle"/>
          </p:nvPr>
        </p:nvSpPr>
        <p:spPr/>
        <p:txBody>
          <a:bodyPr/>
          <a:lstStyle/>
          <a:p>
            <a:r>
              <a:rPr lang="en-US" dirty="0"/>
              <a:t>DETAILS</a:t>
            </a:r>
          </a:p>
        </p:txBody>
      </p:sp>
      <p:sp>
        <p:nvSpPr>
          <p:cNvPr id="5" name="Subtitle 4">
            <a:extLst>
              <a:ext uri="{FF2B5EF4-FFF2-40B4-BE49-F238E27FC236}">
                <a16:creationId xmlns:a16="http://schemas.microsoft.com/office/drawing/2014/main" xmlns="" id="{48CC424B-48E6-4563-BCC3-63F2F0C2266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91952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dirty="0" err="1"/>
              <a:t>UpToDate</a:t>
            </a:r>
            <a:r>
              <a:rPr lang="en-US" dirty="0"/>
              <a:t> editor</a:t>
            </a:r>
          </a:p>
          <a:p>
            <a:r>
              <a:rPr lang="en-US" dirty="0"/>
              <a:t>Funding for BUGG Study Agency for Healthcare Research and Quality (AHRQ) under contract number HHSA290200600015i Task Order No. 5</a:t>
            </a:r>
          </a:p>
          <a:p>
            <a:endParaRPr lang="en-US" dirty="0"/>
          </a:p>
        </p:txBody>
      </p:sp>
    </p:spTree>
    <p:extLst>
      <p:ext uri="{BB962C8B-B14F-4D97-AF65-F5344CB8AC3E}">
        <p14:creationId xmlns:p14="http://schemas.microsoft.com/office/powerpoint/2010/main" val="40640035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Arguments to be made</a:t>
            </a:r>
          </a:p>
        </p:txBody>
      </p:sp>
      <p:sp>
        <p:nvSpPr>
          <p:cNvPr id="3" name="Content Placeholder 2"/>
          <p:cNvSpPr>
            <a:spLocks noGrp="1"/>
          </p:cNvSpPr>
          <p:nvPr>
            <p:ph idx="1"/>
          </p:nvPr>
        </p:nvSpPr>
        <p:spPr/>
        <p:txBody>
          <a:bodyPr/>
          <a:lstStyle/>
          <a:p>
            <a:r>
              <a:rPr lang="en-US" dirty="0"/>
              <a:t>Outline benefits of contact precautions</a:t>
            </a:r>
          </a:p>
          <a:p>
            <a:endParaRPr lang="en-US" dirty="0"/>
          </a:p>
          <a:p>
            <a:r>
              <a:rPr lang="en-US" dirty="0"/>
              <a:t>Demonstrate that contact precautions do not lead to negative events other than cost and annoyance</a:t>
            </a:r>
          </a:p>
          <a:p>
            <a:endParaRPr lang="en-US" dirty="0"/>
          </a:p>
          <a:p>
            <a:r>
              <a:rPr lang="en-US" dirty="0"/>
              <a:t>Thus, at this point in time, contact precautions should be used</a:t>
            </a:r>
          </a:p>
        </p:txBody>
      </p:sp>
    </p:spTree>
    <p:extLst>
      <p:ext uri="{BB962C8B-B14F-4D97-AF65-F5344CB8AC3E}">
        <p14:creationId xmlns:p14="http://schemas.microsoft.com/office/powerpoint/2010/main" val="429519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much of transmission is patient-to-patient?</a:t>
            </a:r>
          </a:p>
        </p:txBody>
      </p:sp>
      <p:sp>
        <p:nvSpPr>
          <p:cNvPr id="3" name="Content Placeholder 2"/>
          <p:cNvSpPr>
            <a:spLocks noGrp="1"/>
          </p:cNvSpPr>
          <p:nvPr>
            <p:ph idx="1"/>
          </p:nvPr>
        </p:nvSpPr>
        <p:spPr/>
        <p:txBody>
          <a:bodyPr/>
          <a:lstStyle/>
          <a:p>
            <a:r>
              <a:rPr lang="en-US" dirty="0"/>
              <a:t>Studies have estimated that up to 37% of nosocomial infections in ICUs are directly attributable to transmission of resistant organisms across patients</a:t>
            </a:r>
          </a:p>
          <a:p>
            <a:r>
              <a:rPr lang="en-US" dirty="0"/>
              <a:t>One of our common missions are healthcare providers should be to try to prevent this transmission</a:t>
            </a:r>
          </a:p>
        </p:txBody>
      </p:sp>
      <p:sp>
        <p:nvSpPr>
          <p:cNvPr id="5" name="Footer Placeholder 4"/>
          <p:cNvSpPr>
            <a:spLocks noGrp="1"/>
          </p:cNvSpPr>
          <p:nvPr>
            <p:ph type="ftr" sz="quarter" idx="11"/>
          </p:nvPr>
        </p:nvSpPr>
        <p:spPr>
          <a:xfrm>
            <a:off x="1485900" y="5543551"/>
            <a:ext cx="6172200" cy="273844"/>
          </a:xfrm>
        </p:spPr>
        <p:txBody>
          <a:bodyPr/>
          <a:lstStyle/>
          <a:p>
            <a:r>
              <a:rPr lang="en-US" sz="1800" dirty="0" err="1">
                <a:solidFill>
                  <a:prstClr val="black"/>
                </a:solidFill>
                <a:latin typeface="Calibri"/>
              </a:rPr>
              <a:t>Grundmann</a:t>
            </a:r>
            <a:r>
              <a:rPr lang="en-US" sz="1800" dirty="0">
                <a:solidFill>
                  <a:prstClr val="black"/>
                </a:solidFill>
                <a:latin typeface="Calibri"/>
              </a:rPr>
              <a:t> H et al., </a:t>
            </a:r>
            <a:r>
              <a:rPr lang="en-US" sz="1800" dirty="0" err="1">
                <a:solidFill>
                  <a:prstClr val="black"/>
                </a:solidFill>
                <a:latin typeface="Calibri"/>
              </a:rPr>
              <a:t>Crit</a:t>
            </a:r>
            <a:r>
              <a:rPr lang="en-US" sz="1800" dirty="0">
                <a:solidFill>
                  <a:prstClr val="black"/>
                </a:solidFill>
                <a:latin typeface="Calibri"/>
              </a:rPr>
              <a:t> Care Med 2005:946</a:t>
            </a:r>
          </a:p>
          <a:p>
            <a:r>
              <a:rPr lang="en-US" sz="1800" dirty="0">
                <a:solidFill>
                  <a:prstClr val="black"/>
                </a:solidFill>
                <a:latin typeface="Calibri"/>
              </a:rPr>
              <a:t> | </a:t>
            </a:r>
            <a:r>
              <a:rPr lang="en-US" sz="1800" dirty="0" err="1">
                <a:solidFill>
                  <a:prstClr val="black"/>
                </a:solidFill>
                <a:latin typeface="Calibri"/>
              </a:rPr>
              <a:t>Weist</a:t>
            </a:r>
            <a:r>
              <a:rPr lang="en-US" sz="1800" dirty="0">
                <a:solidFill>
                  <a:prstClr val="black"/>
                </a:solidFill>
                <a:latin typeface="Calibri"/>
              </a:rPr>
              <a:t> K et al., ICHE 2002:127</a:t>
            </a:r>
          </a:p>
        </p:txBody>
      </p:sp>
      <p:cxnSp>
        <p:nvCxnSpPr>
          <p:cNvPr id="6" name="Straight Connector 5"/>
          <p:cNvCxnSpPr/>
          <p:nvPr/>
        </p:nvCxnSpPr>
        <p:spPr>
          <a:xfrm>
            <a:off x="1143000" y="5429250"/>
            <a:ext cx="685800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42610104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MDH Pallette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91</TotalTime>
  <Words>2745</Words>
  <Application>Microsoft Office PowerPoint</Application>
  <PresentationFormat>On-screen Show (4:3)</PresentationFormat>
  <Paragraphs>421</Paragraphs>
  <Slides>49</Slides>
  <Notes>29</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49</vt:i4>
      </vt:variant>
    </vt:vector>
  </HeadingPairs>
  <TitlesOfParts>
    <vt:vector size="59" baseType="lpstr">
      <vt:lpstr>ＭＳ Ｐゴシック</vt:lpstr>
      <vt:lpstr>Arial</vt:lpstr>
      <vt:lpstr>Calibri</vt:lpstr>
      <vt:lpstr>Franklin Gothic Book</vt:lpstr>
      <vt:lpstr>Georgia</vt:lpstr>
      <vt:lpstr>MS Mincho</vt:lpstr>
      <vt:lpstr>Times New Roman</vt:lpstr>
      <vt:lpstr>Wingdings</vt:lpstr>
      <vt:lpstr>1_Office Theme</vt:lpstr>
      <vt:lpstr>2_Office Theme</vt:lpstr>
      <vt:lpstr>The Maryland SPARC Collaborative presents:  Throwing (Pre)Caution(s) to the Wind: SPARCing a Debate on Stopping Contact Precautions  </vt:lpstr>
      <vt:lpstr>Contact precautions:  What does the data really show?</vt:lpstr>
      <vt:lpstr>Cut to the chase</vt:lpstr>
      <vt:lpstr>Arguments in favor of contact precautions</vt:lpstr>
      <vt:lpstr>Arguments against contact precautions</vt:lpstr>
      <vt:lpstr>DETAILS</vt:lpstr>
      <vt:lpstr>Disclosures</vt:lpstr>
      <vt:lpstr>Arguments to be made</vt:lpstr>
      <vt:lpstr>How much of transmission is patient-to-patient?</vt:lpstr>
      <vt:lpstr>C. diff and patient to patient transmission</vt:lpstr>
      <vt:lpstr>Benefits: healthcare worker hands are contaminated prior to room entry</vt:lpstr>
      <vt:lpstr>Clothing is frequently contaminated</vt:lpstr>
      <vt:lpstr>Gloves and gowns are protective</vt:lpstr>
      <vt:lpstr>Gloves and gowns are protective</vt:lpstr>
      <vt:lpstr>Contact precautions improve hand hygiene</vt:lpstr>
      <vt:lpstr>Randomized trial: Improved hand hygiene on room exit with gown and gloving</vt:lpstr>
      <vt:lpstr>Experts like the CDC still strongly recommend it</vt:lpstr>
      <vt:lpstr>Potential cons of contact precautions</vt:lpstr>
      <vt:lpstr>Potential cons of contact precautions that people raise: Some are true/Some as you will see are not</vt:lpstr>
      <vt:lpstr>PowerPoint Presentation</vt:lpstr>
      <vt:lpstr>Some suggest less frequent visits is a good thing</vt:lpstr>
      <vt:lpstr>Major paper that suggested increase in adverse events: Stelfox et al.</vt:lpstr>
      <vt:lpstr>Major paper that suggested increase in adverse events: Stelfox et al.</vt:lpstr>
      <vt:lpstr>Major paper that suggested increase in adverse events: Stelfox et al.</vt:lpstr>
      <vt:lpstr>BUGG Study</vt:lpstr>
      <vt:lpstr>BUGG study overview</vt:lpstr>
      <vt:lpstr>BUGG study: decreased MRSA, no effect on VRE</vt:lpstr>
      <vt:lpstr>Effect of universal glove and gown even at sites that use chlorhexidine bathing</vt:lpstr>
      <vt:lpstr>BUGG study: decreased HCW visits with gown and gloving</vt:lpstr>
      <vt:lpstr>BUGG study: trend towards decreased adverse events</vt:lpstr>
      <vt:lpstr>PowerPoint Presentation</vt:lpstr>
      <vt:lpstr>Early cross-sectional studies suggested increased depression and anxiety</vt:lpstr>
      <vt:lpstr>Cross-Sectional Studies of Psychological Effects</vt:lpstr>
      <vt:lpstr>Depression, Anxiety and Emotional States in Contact Precautions: Cohort study</vt:lpstr>
      <vt:lpstr>Depressive Symptoms Stable with CP</vt:lpstr>
      <vt:lpstr>Anxiety symptoms stable with CP</vt:lpstr>
      <vt:lpstr>Summary of No Psychological effects of Contact Precautions</vt:lpstr>
      <vt:lpstr>CONTACT PRECAUTIONS AND LACK OF ADVERSE EVENTS AMONG FLOOR PATIENTS</vt:lpstr>
      <vt:lpstr>But what about the hospitals that have safely removed contact precautions?</vt:lpstr>
      <vt:lpstr>Removing contact precautions: Uslan et al</vt:lpstr>
      <vt:lpstr>Removing contact precautions: Edmond et al</vt:lpstr>
      <vt:lpstr>PowerPoint Presentation</vt:lpstr>
      <vt:lpstr>We are not spending enough money on infection control interventions</vt:lpstr>
      <vt:lpstr>Examples of much less cost effective interventions widely accepted</vt:lpstr>
      <vt:lpstr>Comparison of chlorhexidine bathing and universal glove and gown</vt:lpstr>
      <vt:lpstr>Arguments in favor of contact precautions</vt:lpstr>
      <vt:lpstr>Arguments against contact precautions</vt:lpstr>
      <vt:lpstr>Conclusions</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Arguments in favor of contact precautions</dc:title>
  <dc:creator>Harris, Anthony</dc:creator>
  <cp:lastModifiedBy>Robin Dillard</cp:lastModifiedBy>
  <cp:revision>14</cp:revision>
  <dcterms:created xsi:type="dcterms:W3CDTF">2019-03-11T17:15:58Z</dcterms:created>
  <dcterms:modified xsi:type="dcterms:W3CDTF">2019-05-08T15:27:43Z</dcterms:modified>
</cp:coreProperties>
</file>