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1075" r:id="rId2"/>
    <p:sldId id="256" r:id="rId3"/>
    <p:sldId id="891" r:id="rId4"/>
    <p:sldId id="1071" r:id="rId5"/>
    <p:sldId id="1072" r:id="rId6"/>
    <p:sldId id="338" r:id="rId7"/>
    <p:sldId id="303" r:id="rId8"/>
    <p:sldId id="257" r:id="rId9"/>
    <p:sldId id="665" r:id="rId10"/>
    <p:sldId id="892" r:id="rId11"/>
    <p:sldId id="1073" r:id="rId12"/>
    <p:sldId id="486" r:id="rId13"/>
    <p:sldId id="407" r:id="rId14"/>
    <p:sldId id="406" r:id="rId15"/>
    <p:sldId id="447" r:id="rId16"/>
    <p:sldId id="662" r:id="rId17"/>
    <p:sldId id="663" r:id="rId18"/>
    <p:sldId id="302" r:id="rId19"/>
    <p:sldId id="300" r:id="rId20"/>
    <p:sldId id="890" r:id="rId21"/>
    <p:sldId id="1070" r:id="rId22"/>
    <p:sldId id="268" r:id="rId23"/>
    <p:sldId id="269" r:id="rId24"/>
    <p:sldId id="352" r:id="rId25"/>
    <p:sldId id="260" r:id="rId26"/>
    <p:sldId id="888" r:id="rId27"/>
    <p:sldId id="887" r:id="rId28"/>
    <p:sldId id="107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Valentin" initials="SV" lastIdx="18" clrIdx="0">
    <p:extLst>
      <p:ext uri="{19B8F6BF-5375-455C-9EA6-DF929625EA0E}">
        <p15:presenceInfo xmlns:p15="http://schemas.microsoft.com/office/powerpoint/2012/main" userId="14a5b9c89792574a" providerId="Windows Live"/>
      </p:ext>
    </p:extLst>
  </p:cmAuthor>
  <p:cmAuthor id="2" name="lynnek" initials="l" lastIdx="7" clrIdx="1">
    <p:extLst>
      <p:ext uri="{19B8F6BF-5375-455C-9EA6-DF929625EA0E}">
        <p15:presenceInfo xmlns:p15="http://schemas.microsoft.com/office/powerpoint/2012/main" userId="lynn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3A4D6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5" autoAdjust="0"/>
    <p:restoredTop sz="69533" autoAdjust="0"/>
  </p:normalViewPr>
  <p:slideViewPr>
    <p:cSldViewPr snapToGrid="0">
      <p:cViewPr varScale="1">
        <p:scale>
          <a:sx n="62" d="100"/>
          <a:sy n="62" d="100"/>
        </p:scale>
        <p:origin x="2347"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FBA606-99B8-A648-9DA4-681EA38239CD}" type="datetimeFigureOut">
              <a:rPr lang="en-US" smtClean="0"/>
              <a:pPr/>
              <a:t>6/17/2019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A26C1-14DA-7040-BC42-27660127BE3B}" type="slidenum">
              <a:rPr lang="en-US" smtClean="0"/>
              <a:pPr/>
              <a:t>‹#›</a:t>
            </a:fld>
            <a:endParaRPr lang="en-US" dirty="0"/>
          </a:p>
        </p:txBody>
      </p:sp>
    </p:spTree>
    <p:extLst>
      <p:ext uri="{BB962C8B-B14F-4D97-AF65-F5344CB8AC3E}">
        <p14:creationId xmlns:p14="http://schemas.microsoft.com/office/powerpoint/2010/main" val="2486549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787C9-6C5D-9346-BEE2-B2D8A8184835}" type="datetimeFigureOut">
              <a:rPr lang="en-US" smtClean="0"/>
              <a:pPr/>
              <a:t>6/17/2019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126F4-A127-C949-940F-931470ACB283}" type="slidenum">
              <a:rPr lang="en-US" smtClean="0"/>
              <a:pPr/>
              <a:t>‹#›</a:t>
            </a:fld>
            <a:endParaRPr lang="en-US" dirty="0"/>
          </a:p>
        </p:txBody>
      </p:sp>
    </p:spTree>
    <p:extLst>
      <p:ext uri="{BB962C8B-B14F-4D97-AF65-F5344CB8AC3E}">
        <p14:creationId xmlns:p14="http://schemas.microsoft.com/office/powerpoint/2010/main" val="26273618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cs typeface="Arial" charset="0"/>
              </a:rPr>
              <a:t>MedStar starts all meetings with a safety moment </a:t>
            </a:r>
          </a:p>
          <a:p>
            <a:pPr lvl="1"/>
            <a:r>
              <a:rPr lang="en-US" dirty="0">
                <a:latin typeface="Arial" charset="0"/>
                <a:cs typeface="Arial" charset="0"/>
              </a:rPr>
              <a:t>Since 2012 </a:t>
            </a:r>
          </a:p>
          <a:p>
            <a:pPr lvl="1"/>
            <a:r>
              <a:rPr lang="en-US" dirty="0">
                <a:latin typeface="Arial" charset="0"/>
                <a:cs typeface="Arial" charset="0"/>
              </a:rPr>
              <a:t>From small finance committees, to task forces, faculty meetings, nursing meetings, operational meetings, large senior managers meetings, and the corporate executive team. </a:t>
            </a:r>
          </a:p>
          <a:p>
            <a:pPr lvl="1"/>
            <a:r>
              <a:rPr lang="en-US" dirty="0">
                <a:latin typeface="Arial" charset="0"/>
                <a:cs typeface="Arial" charset="0"/>
              </a:rPr>
              <a:t>This has contributed to the infiltration of the value of prioritizing quality and safety </a:t>
            </a:r>
          </a:p>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3</a:t>
            </a:fld>
            <a:endParaRPr lang="en-US" dirty="0"/>
          </a:p>
        </p:txBody>
      </p:sp>
    </p:spTree>
    <p:extLst>
      <p:ext uri="{BB962C8B-B14F-4D97-AF65-F5344CB8AC3E}">
        <p14:creationId xmlns:p14="http://schemas.microsoft.com/office/powerpoint/2010/main" val="271712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out</a:t>
            </a:r>
          </a:p>
        </p:txBody>
      </p:sp>
      <p:sp>
        <p:nvSpPr>
          <p:cNvPr id="4100" name="Slide Number Placeholder 3"/>
          <p:cNvSpPr>
            <a:spLocks noGrp="1"/>
          </p:cNvSpPr>
          <p:nvPr>
            <p:ph type="sldNum" sz="quarter" idx="5"/>
          </p:nvPr>
        </p:nvSpPr>
        <p:spPr bwMode="auto">
          <a:noFill/>
          <a:ln>
            <a:miter lim="800000"/>
            <a:headEnd/>
            <a:tailEnd/>
          </a:ln>
        </p:spPr>
        <p:txBody>
          <a:bodyPr/>
          <a:lstStyle/>
          <a:p>
            <a:fld id="{01F50C5D-0DC3-4696-8A9F-425B86E5CB7A}" type="slidenum">
              <a:rPr lang="en-US" altLang="en-US"/>
              <a:pPr/>
              <a:t>24</a:t>
            </a:fld>
            <a:endParaRPr lang="en-US" altLang="en-US" dirty="0"/>
          </a:p>
        </p:txBody>
      </p:sp>
    </p:spTree>
    <p:extLst>
      <p:ext uri="{BB962C8B-B14F-4D97-AF65-F5344CB8AC3E}">
        <p14:creationId xmlns:p14="http://schemas.microsoft.com/office/powerpoint/2010/main" val="187726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26</a:t>
            </a:fld>
            <a:endParaRPr lang="en-US" dirty="0"/>
          </a:p>
        </p:txBody>
      </p:sp>
    </p:spTree>
    <p:extLst>
      <p:ext uri="{BB962C8B-B14F-4D97-AF65-F5344CB8AC3E}">
        <p14:creationId xmlns:p14="http://schemas.microsoft.com/office/powerpoint/2010/main" val="87780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27</a:t>
            </a:fld>
            <a:endParaRPr lang="en-US" dirty="0"/>
          </a:p>
        </p:txBody>
      </p:sp>
    </p:spTree>
    <p:extLst>
      <p:ext uri="{BB962C8B-B14F-4D97-AF65-F5344CB8AC3E}">
        <p14:creationId xmlns:p14="http://schemas.microsoft.com/office/powerpoint/2010/main" val="280736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as PI project at MFSMC: Their rate at the time was &gt;11</a:t>
            </a:r>
          </a:p>
          <a:p>
            <a:r>
              <a:rPr lang="en-US" dirty="0"/>
              <a:t>Used standard PI tools and identified top root causes: </a:t>
            </a:r>
          </a:p>
          <a:p>
            <a:pPr marL="228600" indent="-228600">
              <a:buAutoNum type="arabicParenR"/>
            </a:pPr>
            <a:r>
              <a:rPr lang="en-US" dirty="0"/>
              <a:t>Inconsistent use of precaution supplies and policies</a:t>
            </a:r>
          </a:p>
          <a:p>
            <a:pPr marL="228600" indent="-228600">
              <a:buAutoNum type="arabicParenR"/>
            </a:pPr>
            <a:r>
              <a:rPr lang="en-US" dirty="0"/>
              <a:t>Antibiotic overuse</a:t>
            </a:r>
          </a:p>
          <a:p>
            <a:pPr marL="228600" indent="-228600">
              <a:buAutoNum type="arabicParenR"/>
            </a:pPr>
            <a:r>
              <a:rPr lang="en-US" dirty="0"/>
              <a:t>Terminal cleaning variation</a:t>
            </a:r>
          </a:p>
          <a:p>
            <a:pPr marL="0" indent="0">
              <a:buNone/>
            </a:pPr>
            <a:endParaRPr lang="en-US" dirty="0"/>
          </a:p>
          <a:p>
            <a:pPr marL="0" indent="0">
              <a:buNone/>
            </a:pPr>
            <a:r>
              <a:rPr lang="en-US" dirty="0"/>
              <a:t>Solutions developed and implemented which resulted in a 64% reduction in rates on the target unit, and a 29% overall organizational reduction</a:t>
            </a:r>
          </a:p>
        </p:txBody>
      </p:sp>
      <p:sp>
        <p:nvSpPr>
          <p:cNvPr id="4" name="Slide Number Placeholder 3"/>
          <p:cNvSpPr>
            <a:spLocks noGrp="1"/>
          </p:cNvSpPr>
          <p:nvPr>
            <p:ph type="sldNum" sz="quarter" idx="10"/>
          </p:nvPr>
        </p:nvSpPr>
        <p:spPr/>
        <p:txBody>
          <a:bodyPr/>
          <a:lstStyle/>
          <a:p>
            <a:fld id="{F55126F4-A127-C949-940F-931470ACB283}" type="slidenum">
              <a:rPr lang="en-US" smtClean="0"/>
              <a:pPr/>
              <a:t>9</a:t>
            </a:fld>
            <a:endParaRPr lang="en-US" dirty="0"/>
          </a:p>
        </p:txBody>
      </p:sp>
    </p:spTree>
    <p:extLst>
      <p:ext uri="{BB962C8B-B14F-4D97-AF65-F5344CB8AC3E}">
        <p14:creationId xmlns:p14="http://schemas.microsoft.com/office/powerpoint/2010/main" val="213939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spcBef>
                <a:spcPts val="400"/>
              </a:spcBef>
              <a:buFont typeface="Arial" panose="020B0604020202020204" pitchFamily="34" charset="0"/>
              <a:buChar char="•"/>
            </a:pPr>
            <a:r>
              <a:rPr lang="en-US" dirty="0"/>
              <a:t>In the management of CAP, limited Moxifloxacin prescribing to people with beta-lactam allergies only</a:t>
            </a:r>
          </a:p>
          <a:p>
            <a:pPr marL="228600" indent="-228600">
              <a:spcBef>
                <a:spcPts val="400"/>
              </a:spcBef>
              <a:buFont typeface="Arial" panose="020B0604020202020204" pitchFamily="34" charset="0"/>
              <a:buChar char="•"/>
            </a:pPr>
            <a:r>
              <a:rPr lang="en-US" dirty="0"/>
              <a:t>Created Mpage for C. diff monitoring of tests </a:t>
            </a:r>
          </a:p>
          <a:p>
            <a:pPr marL="228600" indent="-228600">
              <a:spcBef>
                <a:spcPts val="400"/>
              </a:spcBef>
              <a:buFont typeface="Arial" panose="020B0604020202020204" pitchFamily="34" charset="0"/>
              <a:buChar char="•"/>
            </a:pPr>
            <a:r>
              <a:rPr lang="en-US" dirty="0"/>
              <a:t>Implemented Crothall OMIT program throughout MSH hospitals</a:t>
            </a:r>
          </a:p>
          <a:p>
            <a:pPr marL="228600" indent="-228600">
              <a:spcBef>
                <a:spcPts val="400"/>
              </a:spcBef>
              <a:buFont typeface="Arial" panose="020B0604020202020204" pitchFamily="34" charset="0"/>
              <a:buChar char="•"/>
            </a:pPr>
            <a:endParaRPr lang="en-US" dirty="0"/>
          </a:p>
          <a:p>
            <a:r>
              <a:rPr lang="en-US" sz="1200" kern="1200" dirty="0">
                <a:solidFill>
                  <a:schemeClr val="tx1"/>
                </a:solidFill>
                <a:effectLst/>
                <a:latin typeface="+mn-lt"/>
                <a:ea typeface="+mn-ea"/>
                <a:cs typeface="+mn-cs"/>
              </a:rPr>
              <a:t>Crothall established this for segregating EVS workers. Here is how they explain it: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a specialized duty list. One (or more) High Profile Cleaner will perform the daily occupied room cleaning for all Enteric isolated Patients across the campus. This was designed to </a:t>
            </a:r>
            <a:r>
              <a:rPr lang="en-US" sz="1200" b="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itigate any horizontal contamination from an enteric room to non enteric room from an EVS worker. Depending on census of Enteric rooms, will depend on number of </a:t>
            </a:r>
            <a:r>
              <a:rPr lang="en-US" sz="1200" b="1" kern="1200" dirty="0">
                <a:solidFill>
                  <a:schemeClr val="tx1"/>
                </a:solidFill>
                <a:effectLst/>
                <a:latin typeface="+mn-lt"/>
                <a:ea typeface="+mn-ea"/>
                <a:cs typeface="+mn-cs"/>
              </a:rPr>
              <a:t>Omit</a:t>
            </a:r>
            <a:r>
              <a:rPr lang="en-US" sz="1200" kern="1200" dirty="0">
                <a:solidFill>
                  <a:schemeClr val="tx1"/>
                </a:solidFill>
                <a:effectLst/>
                <a:latin typeface="+mn-lt"/>
                <a:ea typeface="+mn-ea"/>
                <a:cs typeface="+mn-cs"/>
              </a:rPr>
              <a:t> cleaners. For the most part it is one associate, however at WHC at times it is more.</a:t>
            </a:r>
          </a:p>
          <a:p>
            <a:pPr marL="228600" indent="-228600">
              <a:spcBef>
                <a:spcPts val="400"/>
              </a:spcBef>
              <a:buFont typeface="Arial" panose="020B0604020202020204" pitchFamily="34" charset="0"/>
              <a:buChar char="•"/>
            </a:pPr>
            <a:endParaRPr lang="en-US" dirty="0"/>
          </a:p>
          <a:p>
            <a:pPr marL="228600" indent="-228600">
              <a:spcBef>
                <a:spcPts val="400"/>
              </a:spcBef>
              <a:buFont typeface="Arial" panose="020B0604020202020204" pitchFamily="34" charset="0"/>
              <a:buChar char="•"/>
            </a:pPr>
            <a:r>
              <a:rPr lang="en-US" dirty="0"/>
              <a:t>All sites provided hand hygiene product to patients</a:t>
            </a:r>
          </a:p>
          <a:p>
            <a:pPr marL="228600" indent="-228600">
              <a:spcBef>
                <a:spcPts val="400"/>
              </a:spcBef>
              <a:buFont typeface="Arial" panose="020B0604020202020204" pitchFamily="34" charset="0"/>
              <a:buChar char="•"/>
            </a:pPr>
            <a:r>
              <a:rPr lang="en-US" dirty="0"/>
              <a:t>Developed nurse driven protocol C. diff lab test (some hospitals)</a:t>
            </a:r>
          </a:p>
          <a:p>
            <a:pPr marL="228600" indent="-228600">
              <a:spcBef>
                <a:spcPts val="400"/>
              </a:spcBef>
              <a:buFont typeface="Arial" panose="020B0604020202020204" pitchFamily="34" charset="0"/>
              <a:buChar char="•"/>
            </a:pPr>
            <a:r>
              <a:rPr lang="en-US" dirty="0"/>
              <a:t>Used bleach to clean hospital every Wednesday &amp; total bleach cleaning used on selected units </a:t>
            </a:r>
          </a:p>
          <a:p>
            <a:pPr marL="228600" indent="-228600">
              <a:spcBef>
                <a:spcPts val="400"/>
              </a:spcBef>
              <a:buFont typeface="Arial" panose="020B0604020202020204" pitchFamily="34" charset="0"/>
              <a:buChar char="•"/>
            </a:pPr>
            <a:r>
              <a:rPr lang="en-US" dirty="0"/>
              <a:t>Used bleach for all terminal cleanings; bleach for daily and terminal cleaning in the ICU</a:t>
            </a:r>
          </a:p>
          <a:p>
            <a:pPr marL="228600" indent="-228600">
              <a:spcBef>
                <a:spcPts val="400"/>
              </a:spcBef>
              <a:buFont typeface="Arial" panose="020B0604020202020204" pitchFamily="34" charset="0"/>
              <a:buChar char="•"/>
            </a:pPr>
            <a:r>
              <a:rPr lang="en-US" dirty="0"/>
              <a:t>Developed new order set including automatic enteric isolation and notification of infection control if C. diff test ordered </a:t>
            </a:r>
          </a:p>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10</a:t>
            </a:fld>
            <a:endParaRPr lang="en-US" dirty="0"/>
          </a:p>
        </p:txBody>
      </p:sp>
    </p:spTree>
    <p:extLst>
      <p:ext uri="{BB962C8B-B14F-4D97-AF65-F5344CB8AC3E}">
        <p14:creationId xmlns:p14="http://schemas.microsoft.com/office/powerpoint/2010/main" val="1725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indent="-457200">
              <a:spcBef>
                <a:spcPts val="1600"/>
              </a:spcBef>
            </a:pPr>
            <a:r>
              <a:rPr lang="en-US" dirty="0"/>
              <a:t>Build an automatic order-review into MedConnect</a:t>
            </a:r>
          </a:p>
          <a:p>
            <a:pPr marL="914400" lvl="1" indent="-339725">
              <a:spcBef>
                <a:spcPts val="1600"/>
              </a:spcBef>
            </a:pPr>
            <a:r>
              <a:rPr lang="en-US" sz="2800" dirty="0"/>
              <a:t>Other hospitals are already doing this</a:t>
            </a:r>
            <a:endParaRPr lang="en-US" dirty="0"/>
          </a:p>
          <a:p>
            <a:pPr marL="457200" indent="-457200">
              <a:spcBef>
                <a:spcPts val="1600"/>
              </a:spcBef>
            </a:pPr>
            <a:r>
              <a:rPr lang="en-US" dirty="0"/>
              <a:t>Review of ‘overrides’ for tests ordered &gt; day 3</a:t>
            </a:r>
          </a:p>
          <a:p>
            <a:pPr marL="457200" indent="-457200">
              <a:spcBef>
                <a:spcPts val="1600"/>
              </a:spcBef>
            </a:pPr>
            <a:r>
              <a:rPr lang="en-US" dirty="0"/>
              <a:t>Approval by IP/ID for inappropriate testing</a:t>
            </a:r>
          </a:p>
          <a:p>
            <a:pPr marL="914400" lvl="1" indent="-339725">
              <a:spcBef>
                <a:spcPts val="1600"/>
              </a:spcBef>
            </a:pPr>
            <a:r>
              <a:rPr lang="en-US" sz="2800" dirty="0"/>
              <a:t>Labor-intensive</a:t>
            </a:r>
          </a:p>
          <a:p>
            <a:pPr marL="914400" lvl="1" indent="-339725">
              <a:spcBef>
                <a:spcPts val="1600"/>
              </a:spcBef>
            </a:pPr>
            <a:r>
              <a:rPr lang="en-US" sz="2800" dirty="0"/>
              <a:t>May improve with eventual provider education and feed back</a:t>
            </a:r>
          </a:p>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11</a:t>
            </a:fld>
            <a:endParaRPr lang="en-US" dirty="0"/>
          </a:p>
        </p:txBody>
      </p:sp>
    </p:spTree>
    <p:extLst>
      <p:ext uri="{BB962C8B-B14F-4D97-AF65-F5344CB8AC3E}">
        <p14:creationId xmlns:p14="http://schemas.microsoft.com/office/powerpoint/2010/main" val="69926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12</a:t>
            </a:fld>
            <a:endParaRPr lang="en-US" dirty="0"/>
          </a:p>
        </p:txBody>
      </p:sp>
    </p:spTree>
    <p:extLst>
      <p:ext uri="{BB962C8B-B14F-4D97-AF65-F5344CB8AC3E}">
        <p14:creationId xmlns:p14="http://schemas.microsoft.com/office/powerpoint/2010/main" val="397435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F55126F4-A127-C949-940F-931470ACB283}" type="slidenum">
              <a:rPr lang="en-US" smtClean="0"/>
              <a:pPr/>
              <a:t>15</a:t>
            </a:fld>
            <a:endParaRPr lang="en-US" dirty="0"/>
          </a:p>
        </p:txBody>
      </p:sp>
    </p:spTree>
    <p:extLst>
      <p:ext uri="{BB962C8B-B14F-4D97-AF65-F5344CB8AC3E}">
        <p14:creationId xmlns:p14="http://schemas.microsoft.com/office/powerpoint/2010/main" val="145302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solidFill>
            <a:schemeClr val="bg1">
              <a:lumMod val="75000"/>
            </a:schemeClr>
          </a:solidFill>
          <a:ln>
            <a:solidFill>
              <a:schemeClr val="tx1"/>
            </a:solidFill>
          </a:ln>
        </p:spPr>
        <p:txBody>
          <a:bodyPr/>
          <a:lstStyle/>
          <a:p>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675CFC-7D78-417C-886C-84D9E87554C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3643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kate</a:t>
            </a:r>
          </a:p>
        </p:txBody>
      </p:sp>
      <p:sp>
        <p:nvSpPr>
          <p:cNvPr id="4" name="Slide Number Placeholder 3"/>
          <p:cNvSpPr>
            <a:spLocks noGrp="1"/>
          </p:cNvSpPr>
          <p:nvPr>
            <p:ph type="sldNum" sz="quarter" idx="10"/>
          </p:nvPr>
        </p:nvSpPr>
        <p:spPr/>
        <p:txBody>
          <a:bodyPr/>
          <a:lstStyle/>
          <a:p>
            <a:fld id="{F55126F4-A127-C949-940F-931470ACB283}" type="slidenum">
              <a:rPr lang="en-US" smtClean="0"/>
              <a:pPr/>
              <a:t>22</a:t>
            </a:fld>
            <a:endParaRPr lang="en-US" dirty="0"/>
          </a:p>
        </p:txBody>
      </p:sp>
    </p:spTree>
    <p:extLst>
      <p:ext uri="{BB962C8B-B14F-4D97-AF65-F5344CB8AC3E}">
        <p14:creationId xmlns:p14="http://schemas.microsoft.com/office/powerpoint/2010/main" val="113700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39825" y="708025"/>
            <a:ext cx="4718050" cy="3538538"/>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4100" name="Slide Number Placeholder 3"/>
          <p:cNvSpPr>
            <a:spLocks noGrp="1"/>
          </p:cNvSpPr>
          <p:nvPr>
            <p:ph type="sldNum" sz="quarter" idx="5"/>
          </p:nvPr>
        </p:nvSpPr>
        <p:spPr bwMode="auto">
          <a:noFill/>
          <a:ln>
            <a:miter lim="800000"/>
            <a:headEnd/>
            <a:tailEnd/>
          </a:ln>
        </p:spPr>
        <p:txBody>
          <a:bodyPr/>
          <a:lstStyle/>
          <a:p>
            <a:fld id="{01F50C5D-0DC3-4696-8A9F-425B86E5CB7A}" type="slidenum">
              <a:rPr lang="en-US" altLang="en-US"/>
              <a:pPr/>
              <a:t>23</a:t>
            </a:fld>
            <a:endParaRPr lang="en-US" altLang="en-US" dirty="0"/>
          </a:p>
        </p:txBody>
      </p:sp>
    </p:spTree>
    <p:extLst>
      <p:ext uri="{BB962C8B-B14F-4D97-AF65-F5344CB8AC3E}">
        <p14:creationId xmlns:p14="http://schemas.microsoft.com/office/powerpoint/2010/main" val="397215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664"/>
        </a:solidFill>
        <a:effectLst/>
      </p:bgPr>
    </p:bg>
    <p:spTree>
      <p:nvGrpSpPr>
        <p:cNvPr id="1" name=""/>
        <p:cNvGrpSpPr/>
        <p:nvPr/>
      </p:nvGrpSpPr>
      <p:grpSpPr>
        <a:xfrm>
          <a:off x="0" y="0"/>
          <a:ext cx="0" cy="0"/>
          <a:chOff x="0" y="0"/>
          <a:chExt cx="0" cy="0"/>
        </a:xfrm>
      </p:grpSpPr>
      <p:pic>
        <p:nvPicPr>
          <p:cNvPr id="8" name="Picture 7" descr="MSH-03.jpg"/>
          <p:cNvPicPr>
            <a:picLocks noChangeAspect="1"/>
          </p:cNvPicPr>
          <p:nvPr userDrawn="1"/>
        </p:nvPicPr>
        <p:blipFill>
          <a:blip r:embed="rId2"/>
          <a:stretch>
            <a:fillRect/>
          </a:stretch>
        </p:blipFill>
        <p:spPr>
          <a:xfrm>
            <a:off x="2028" y="0"/>
            <a:ext cx="9139943" cy="6858000"/>
          </a:xfrm>
          <a:prstGeom prst="rect">
            <a:avLst/>
          </a:prstGeom>
        </p:spPr>
      </p:pic>
      <p:sp>
        <p:nvSpPr>
          <p:cNvPr id="2" name="Title 1"/>
          <p:cNvSpPr>
            <a:spLocks noGrp="1"/>
          </p:cNvSpPr>
          <p:nvPr>
            <p:ph type="ctrTitle"/>
          </p:nvPr>
        </p:nvSpPr>
        <p:spPr>
          <a:xfrm>
            <a:off x="599017" y="2786572"/>
            <a:ext cx="7772400" cy="79059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599017" y="3589860"/>
            <a:ext cx="7772399" cy="791645"/>
          </a:xfrm>
        </p:spPr>
        <p:txBody>
          <a:bodyPr anchor="t">
            <a:normAutofit/>
          </a:bodyPr>
          <a:lstStyle>
            <a:lvl1pPr marL="0" indent="0" algn="l">
              <a:buNone/>
              <a:defRPr sz="2400">
                <a:solidFill>
                  <a:srgbClr val="002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482842"/>
            <a:ext cx="2133600" cy="289978"/>
          </a:xfrm>
        </p:spPr>
        <p:txBody>
          <a:bodyPr anchor="t"/>
          <a:lstStyle>
            <a:lvl1pPr>
              <a:defRPr>
                <a:solidFill>
                  <a:srgbClr val="002664"/>
                </a:solidFill>
                <a:latin typeface="Arial"/>
                <a:cs typeface="Arial"/>
              </a:defRPr>
            </a:lvl1pPr>
          </a:lstStyle>
          <a:p>
            <a:fld id="{08665D2E-157C-0046-9650-8D21D294E9A0}" type="datetime4">
              <a:rPr lang="en-US" smtClean="0"/>
              <a:pPr/>
              <a:t>June 17, 2019</a:t>
            </a:fld>
            <a:endParaRPr lang="en-US" dirty="0"/>
          </a:p>
        </p:txBody>
      </p:sp>
      <p:sp>
        <p:nvSpPr>
          <p:cNvPr id="5" name="Footer Placeholder 4"/>
          <p:cNvSpPr>
            <a:spLocks noGrp="1"/>
          </p:cNvSpPr>
          <p:nvPr>
            <p:ph type="ftr" sz="quarter" idx="11"/>
          </p:nvPr>
        </p:nvSpPr>
        <p:spPr bwMode="white"/>
        <p:txBody>
          <a:bodyPr/>
          <a:lstStyle>
            <a:lvl1pPr>
              <a:defRPr b="0" i="0">
                <a:solidFill>
                  <a:srgbClr val="FFFFFF"/>
                </a:solidFill>
                <a:latin typeface="Arial"/>
                <a:cs typeface="Arial"/>
              </a:defRPr>
            </a:lvl1pPr>
          </a:lstStyle>
          <a:p>
            <a:endParaRPr lang="en-US" dirty="0"/>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D3B8DEE4-E1CE-D843-93C6-BCDE319A68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BB7D2-43C1-FF48-95DE-0399BE0719E1}"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45D9-815A-EF44-AC18-8ED49D240D44}"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21" hasCustomPrompt="1"/>
          </p:nvPr>
        </p:nvSpPr>
        <p:spPr>
          <a:xfrm>
            <a:off x="434976" y="6312198"/>
            <a:ext cx="7894639" cy="3365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defRPr lang="en-US" sz="700" b="0" baseline="0" dirty="0" smtClean="0">
                <a:solidFill>
                  <a:schemeClr val="tx1"/>
                </a:solidFill>
              </a:defRPr>
            </a:lvl1pPr>
            <a:lvl2pPr>
              <a:defRPr lang="en-US" dirty="0" smtClean="0"/>
            </a:lvl2pPr>
            <a:lvl3pPr>
              <a:defRPr lang="en-US" dirty="0" smtClean="0"/>
            </a:lvl3pPr>
            <a:lvl4pPr>
              <a:defRPr lang="en-US" dirty="0" smtClean="0"/>
            </a:lvl4pPr>
            <a:lvl5pPr>
              <a:defRPr lang="en-US" dirty="0"/>
            </a:lvl5pPr>
          </a:lstStyle>
          <a:p>
            <a:pPr lvl="0"/>
            <a:r>
              <a:rPr lang="en-US" dirty="0"/>
              <a:t>Footnote/Source:</a:t>
            </a:r>
          </a:p>
        </p:txBody>
      </p:sp>
    </p:spTree>
    <p:extLst>
      <p:ext uri="{BB962C8B-B14F-4D97-AF65-F5344CB8AC3E}">
        <p14:creationId xmlns:p14="http://schemas.microsoft.com/office/powerpoint/2010/main" val="35061887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C1CAE-181F-AE45-82F8-A14FDE796289}"/>
              </a:ext>
            </a:extLst>
          </p:cNvPr>
          <p:cNvSpPr>
            <a:spLocks noGrp="1"/>
          </p:cNvSpPr>
          <p:nvPr>
            <p:ph type="ctrTitle"/>
          </p:nvPr>
        </p:nvSpPr>
        <p:spPr>
          <a:xfrm>
            <a:off x="1143000" y="2385391"/>
            <a:ext cx="6858000" cy="1124572"/>
          </a:xfrm>
        </p:spPr>
        <p:txBody>
          <a:bodyPr anchor="b">
            <a:normAutofit/>
          </a:bodyPr>
          <a:lstStyle>
            <a:lvl1pPr algn="ctr">
              <a:defRPr sz="2700">
                <a:solidFill>
                  <a:schemeClr val="bg1"/>
                </a:solidFill>
              </a:defRPr>
            </a:lvl1pPr>
          </a:lstStyle>
          <a:p>
            <a:endParaRPr lang="en-US" dirty="0"/>
          </a:p>
        </p:txBody>
      </p:sp>
      <p:sp>
        <p:nvSpPr>
          <p:cNvPr id="9" name="Text Placeholder 8">
            <a:extLst>
              <a:ext uri="{FF2B5EF4-FFF2-40B4-BE49-F238E27FC236}">
                <a16:creationId xmlns:a16="http://schemas.microsoft.com/office/drawing/2014/main" xmlns="" id="{846A6718-C3F2-E745-B669-EC535897A218}"/>
              </a:ext>
            </a:extLst>
          </p:cNvPr>
          <p:cNvSpPr>
            <a:spLocks noGrp="1"/>
          </p:cNvSpPr>
          <p:nvPr>
            <p:ph type="body" sz="quarter" idx="10" hasCustomPrompt="1"/>
          </p:nvPr>
        </p:nvSpPr>
        <p:spPr>
          <a:xfrm>
            <a:off x="1143000" y="1878013"/>
            <a:ext cx="6858000" cy="368300"/>
          </a:xfrm>
        </p:spPr>
        <p:txBody>
          <a:bodyPr>
            <a:normAutofit/>
          </a:bodyPr>
          <a:lstStyle>
            <a:lvl1pPr marL="0" indent="0" algn="ctr">
              <a:buNone/>
              <a:defRPr sz="1350" b="1">
                <a:solidFill>
                  <a:schemeClr val="bg1"/>
                </a:solidFill>
              </a:defRPr>
            </a:lvl1pPr>
          </a:lstStyle>
          <a:p>
            <a:pPr lvl="0"/>
            <a:r>
              <a:rPr lang="en-US" dirty="0"/>
              <a:t>MARYLAND DEPARTMENT OF HEALTH</a:t>
            </a:r>
          </a:p>
        </p:txBody>
      </p:sp>
      <p:sp>
        <p:nvSpPr>
          <p:cNvPr id="3" name="Subtitle 2">
            <a:extLst>
              <a:ext uri="{FF2B5EF4-FFF2-40B4-BE49-F238E27FC236}">
                <a16:creationId xmlns:a16="http://schemas.microsoft.com/office/drawing/2014/main" xmlns="" id="{B4AB1C7E-8E53-164B-8983-F17A528253E5}"/>
              </a:ext>
            </a:extLst>
          </p:cNvPr>
          <p:cNvSpPr>
            <a:spLocks noGrp="1"/>
          </p:cNvSpPr>
          <p:nvPr>
            <p:ph type="subTitle" idx="1" hasCustomPrompt="1"/>
          </p:nvPr>
        </p:nvSpPr>
        <p:spPr>
          <a:xfrm>
            <a:off x="1143000" y="4373217"/>
            <a:ext cx="6858000" cy="387626"/>
          </a:xfrm>
        </p:spPr>
        <p:txBody>
          <a:bodyPr/>
          <a:lstStyle>
            <a:lvl1pPr marL="0" indent="0" algn="ctr">
              <a:buNone/>
              <a:defRPr sz="1800" b="1">
                <a:solidFill>
                  <a:srgbClr val="BD222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 title, office</a:t>
            </a:r>
          </a:p>
        </p:txBody>
      </p:sp>
      <p:sp>
        <p:nvSpPr>
          <p:cNvPr id="11" name="Text Placeholder 10">
            <a:extLst>
              <a:ext uri="{FF2B5EF4-FFF2-40B4-BE49-F238E27FC236}">
                <a16:creationId xmlns:a16="http://schemas.microsoft.com/office/drawing/2014/main" xmlns="" id="{7B8BAC13-88FE-C64F-96CA-64033FB21D6C}"/>
              </a:ext>
            </a:extLst>
          </p:cNvPr>
          <p:cNvSpPr>
            <a:spLocks noGrp="1"/>
          </p:cNvSpPr>
          <p:nvPr>
            <p:ph type="body" sz="quarter" idx="11" hasCustomPrompt="1"/>
          </p:nvPr>
        </p:nvSpPr>
        <p:spPr>
          <a:xfrm>
            <a:off x="1143000" y="4940303"/>
            <a:ext cx="6858000" cy="366713"/>
          </a:xfrm>
        </p:spPr>
        <p:txBody>
          <a:bodyPr/>
          <a:lstStyle>
            <a:lvl1pPr marL="0" indent="0" algn="ctr">
              <a:buNone/>
              <a:defRPr sz="1800">
                <a:solidFill>
                  <a:srgbClr val="BD2226"/>
                </a:solidFill>
                <a:latin typeface="+mn-lt"/>
              </a:defRPr>
            </a:lvl1pPr>
          </a:lstStyle>
          <a:p>
            <a:pPr lvl="0"/>
            <a:r>
              <a:rPr lang="en-US" dirty="0"/>
              <a:t>Click to add date</a:t>
            </a:r>
          </a:p>
        </p:txBody>
      </p:sp>
    </p:spTree>
    <p:extLst>
      <p:ext uri="{BB962C8B-B14F-4D97-AF65-F5344CB8AC3E}">
        <p14:creationId xmlns:p14="http://schemas.microsoft.com/office/powerpoint/2010/main" val="2766959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841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EC005-3EF6-214A-95B9-829C459DABA8}"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B586B4-1ACE-EE47-B598-B85FCC858583}"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AA79-2240-4545-90BA-7BD3904D55E1}" type="datetime4">
              <a:rPr lang="en-US" smtClean="0"/>
              <a:pPr/>
              <a:t>June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26F488-A83D-0A44-A4EB-54D01E88E6AA}" type="datetime4">
              <a:rPr lang="en-US" smtClean="0"/>
              <a:pPr/>
              <a:t>June 17,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A3106E-1175-5240-991F-0FAA76592ECA}" type="datetime4">
              <a:rPr lang="en-US" smtClean="0"/>
              <a:pPr/>
              <a:t>June 17,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DAE5-30FB-8C41-8E41-BE7E3E1C1E06}" type="datetime4">
              <a:rPr lang="en-US" smtClean="0"/>
              <a:pPr/>
              <a:t>June 17,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F99EC1-4F03-6F4C-A29C-9D4C79131BCA}" type="datetime4">
              <a:rPr lang="en-US" smtClean="0"/>
              <a:pPr/>
              <a:t>June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6BA49B-50D9-F641-B8CC-28398CF1957E}" type="datetime4">
              <a:rPr lang="en-US" smtClean="0"/>
              <a:pPr/>
              <a:t>June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664"/>
        </a:solidFill>
        <a:effectLst/>
      </p:bgPr>
    </p:bg>
    <p:spTree>
      <p:nvGrpSpPr>
        <p:cNvPr id="1" name=""/>
        <p:cNvGrpSpPr/>
        <p:nvPr/>
      </p:nvGrpSpPr>
      <p:grpSpPr>
        <a:xfrm>
          <a:off x="0" y="0"/>
          <a:ext cx="0" cy="0"/>
          <a:chOff x="0" y="0"/>
          <a:chExt cx="0" cy="0"/>
        </a:xfrm>
      </p:grpSpPr>
      <p:pic>
        <p:nvPicPr>
          <p:cNvPr id="8" name="Picture 7" descr="MSH-04.jpg"/>
          <p:cNvPicPr>
            <a:picLocks noChangeAspect="1"/>
          </p:cNvPicPr>
          <p:nvPr userDrawn="1"/>
        </p:nvPicPr>
        <p:blipFill>
          <a:blip r:embed="rId16"/>
          <a:stretch>
            <a:fillRect/>
          </a:stretch>
        </p:blipFill>
        <p:spPr>
          <a:xfrm>
            <a:off x="2028" y="0"/>
            <a:ext cx="913994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049439"/>
            <a:ext cx="2133600" cy="365125"/>
          </a:xfrm>
          <a:prstGeom prst="rect">
            <a:avLst/>
          </a:prstGeom>
        </p:spPr>
        <p:txBody>
          <a:bodyPr vert="horz" lIns="91440" tIns="45720" rIns="91440" bIns="45720" rtlCol="0" anchor="ctr"/>
          <a:lstStyle>
            <a:lvl1pPr algn="l">
              <a:defRPr sz="1200">
                <a:solidFill>
                  <a:srgbClr val="002664"/>
                </a:solidFill>
                <a:latin typeface="Arial"/>
                <a:cs typeface="Arial"/>
              </a:defRPr>
            </a:lvl1pPr>
          </a:lstStyle>
          <a:p>
            <a:fld id="{2BF5DEED-37A9-FE4F-8940-8F73E981FEEC}" type="datetime4">
              <a:rPr lang="en-US" smtClean="0"/>
              <a:pPr/>
              <a:t>June 17, 2019</a:t>
            </a:fld>
            <a:endParaRPr lang="en-US" dirty="0"/>
          </a:p>
        </p:txBody>
      </p:sp>
      <p:sp>
        <p:nvSpPr>
          <p:cNvPr id="5" name="Footer Placeholder 4"/>
          <p:cNvSpPr>
            <a:spLocks noGrp="1"/>
          </p:cNvSpPr>
          <p:nvPr>
            <p:ph type="ftr" sz="quarter" idx="3"/>
          </p:nvPr>
        </p:nvSpPr>
        <p:spPr>
          <a:xfrm>
            <a:off x="3124200" y="6049439"/>
            <a:ext cx="2895600" cy="365125"/>
          </a:xfrm>
          <a:prstGeom prst="rect">
            <a:avLst/>
          </a:prstGeom>
        </p:spPr>
        <p:txBody>
          <a:bodyPr vert="horz" lIns="91440" tIns="45720" rIns="91440" bIns="45720" rtlCol="0" anchor="ctr"/>
          <a:lstStyle>
            <a:lvl1pPr algn="ctr">
              <a:defRPr sz="1200" b="0" i="0">
                <a:solidFill>
                  <a:srgbClr val="002664"/>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915153" y="5679022"/>
            <a:ext cx="2133600" cy="365125"/>
          </a:xfrm>
          <a:prstGeom prst="rect">
            <a:avLst/>
          </a:prstGeom>
        </p:spPr>
        <p:txBody>
          <a:bodyPr vert="horz" lIns="91440" tIns="45720" rIns="91440" bIns="45720" rtlCol="0" anchor="ctr"/>
          <a:lstStyle>
            <a:lvl1pPr algn="r">
              <a:defRPr sz="1200">
                <a:solidFill>
                  <a:srgbClr val="002664"/>
                </a:solidFill>
                <a:latin typeface="Arial"/>
                <a:cs typeface="Arial"/>
              </a:defRPr>
            </a:lvl1pPr>
          </a:lstStyle>
          <a:p>
            <a:fld id="{D3B8DEE4-E1CE-D843-93C6-BCDE319A6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defTabSz="457200" rtl="0" eaLnBrk="1" latinLnBrk="0" hangingPunct="1">
        <a:spcBef>
          <a:spcPct val="0"/>
        </a:spcBef>
        <a:buNone/>
        <a:defRPr sz="3200" b="1" i="0" kern="1200">
          <a:solidFill>
            <a:srgbClr val="002664"/>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b="0" i="0" kern="1200">
          <a:solidFill>
            <a:srgbClr val="002664"/>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002664"/>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002664"/>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002664"/>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026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41246"/>
            <a:ext cx="9144000" cy="1886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2" name="Title 1">
            <a:extLst>
              <a:ext uri="{FF2B5EF4-FFF2-40B4-BE49-F238E27FC236}">
                <a16:creationId xmlns:a16="http://schemas.microsoft.com/office/drawing/2014/main" xmlns="" id="{019175A1-2517-744F-9A8B-57E30E174F53}"/>
              </a:ext>
            </a:extLst>
          </p:cNvPr>
          <p:cNvSpPr>
            <a:spLocks noGrp="1"/>
          </p:cNvSpPr>
          <p:nvPr>
            <p:ph type="ctrTitle"/>
          </p:nvPr>
        </p:nvSpPr>
        <p:spPr>
          <a:xfrm>
            <a:off x="1185575" y="3292605"/>
            <a:ext cx="6858000" cy="1797187"/>
          </a:xfrm>
        </p:spPr>
        <p:txBody>
          <a:bodyPr>
            <a:noAutofit/>
          </a:bodyPr>
          <a:lstStyle/>
          <a:p>
            <a:r>
              <a:rPr lang="en-US" sz="2800" b="0" dirty="0" smtClean="0">
                <a:solidFill>
                  <a:schemeClr val="tx1"/>
                </a:solidFill>
                <a:latin typeface="+mn-lt"/>
              </a:rPr>
              <a:t>The Maryland SPARC Collaborative presents:</a:t>
            </a:r>
            <a:r>
              <a:rPr lang="en-US" sz="2800" b="0" dirty="0" smtClean="0">
                <a:solidFill>
                  <a:schemeClr val="tx1"/>
                </a:solidFill>
              </a:rPr>
              <a:t/>
            </a:r>
            <a:br>
              <a:rPr lang="en-US" sz="2800" b="0" dirty="0" smtClean="0">
                <a:solidFill>
                  <a:schemeClr val="tx1"/>
                </a:solidFill>
              </a:rPr>
            </a:br>
            <a:r>
              <a:rPr lang="en-US" sz="2800" b="1" dirty="0" smtClean="0">
                <a:solidFill>
                  <a:srgbClr val="C00000"/>
                </a:solidFill>
                <a:latin typeface="+mn-lt"/>
              </a:rPr>
              <a:t/>
            </a:r>
            <a:br>
              <a:rPr lang="en-US" sz="2800" b="1" dirty="0" smtClean="0">
                <a:solidFill>
                  <a:srgbClr val="C00000"/>
                </a:solidFill>
                <a:latin typeface="+mn-lt"/>
              </a:rPr>
            </a:br>
            <a:r>
              <a:rPr lang="en-US" sz="2800" b="1" i="1" dirty="0">
                <a:solidFill>
                  <a:srgbClr val="C00000"/>
                </a:solidFill>
                <a:latin typeface="+mn-lt"/>
              </a:rPr>
              <a:t>The Important Role of Executive Leadership in Helping Reduce Hospital C. difficile Rates</a:t>
            </a:r>
            <a:r>
              <a:rPr lang="en-US" sz="2800" b="1" i="1" dirty="0">
                <a:solidFill>
                  <a:srgbClr val="C00000"/>
                </a:solidFill>
              </a:rPr>
              <a:t/>
            </a:r>
            <a:br>
              <a:rPr lang="en-US" sz="2800" b="1" i="1" dirty="0">
                <a:solidFill>
                  <a:srgbClr val="C00000"/>
                </a:solidFill>
              </a:rPr>
            </a:br>
            <a:r>
              <a:rPr lang="en-US" sz="2800" dirty="0" smtClean="0">
                <a:solidFill>
                  <a:srgbClr val="BD2226"/>
                </a:solidFill>
              </a:rPr>
              <a:t/>
            </a:r>
            <a:br>
              <a:rPr lang="en-US" sz="2800" dirty="0" smtClean="0">
                <a:solidFill>
                  <a:srgbClr val="BD2226"/>
                </a:solidFill>
              </a:rPr>
            </a:br>
            <a:endParaRPr lang="en-US" sz="2800" dirty="0">
              <a:solidFill>
                <a:srgbClr val="BD2226"/>
              </a:solidFill>
            </a:endParaRPr>
          </a:p>
        </p:txBody>
      </p:sp>
      <p:sp>
        <p:nvSpPr>
          <p:cNvPr id="11" name="Text Placeholder 10">
            <a:extLst>
              <a:ext uri="{FF2B5EF4-FFF2-40B4-BE49-F238E27FC236}">
                <a16:creationId xmlns:a16="http://schemas.microsoft.com/office/drawing/2014/main" xmlns="" id="{2164A2A8-21D7-5942-ADD6-E9C1C3FB3677}"/>
              </a:ext>
            </a:extLst>
          </p:cNvPr>
          <p:cNvSpPr>
            <a:spLocks noGrp="1"/>
          </p:cNvSpPr>
          <p:nvPr>
            <p:ph type="body" sz="quarter" idx="10"/>
          </p:nvPr>
        </p:nvSpPr>
        <p:spPr>
          <a:xfrm>
            <a:off x="1185575" y="4841246"/>
            <a:ext cx="6858000" cy="1427351"/>
          </a:xfrm>
        </p:spPr>
        <p:txBody>
          <a:bodyPr>
            <a:noAutofit/>
          </a:bodyPr>
          <a:lstStyle/>
          <a:p>
            <a:r>
              <a:rPr lang="en-US" sz="2800" i="1" dirty="0">
                <a:solidFill>
                  <a:schemeClr val="tx1"/>
                </a:solidFill>
                <a:latin typeface="+mn-lt"/>
              </a:rPr>
              <a:t>June 12, 2019</a:t>
            </a:r>
          </a:p>
          <a:p>
            <a:r>
              <a:rPr lang="en-US" sz="2800" i="1" dirty="0">
                <a:solidFill>
                  <a:schemeClr val="tx1"/>
                </a:solidFill>
                <a:latin typeface="+mn-lt"/>
              </a:rPr>
              <a:t>1:30-2:30pm EST</a:t>
            </a:r>
          </a:p>
          <a:p>
            <a:r>
              <a:rPr lang="en-US" sz="2800" i="1" dirty="0">
                <a:solidFill>
                  <a:schemeClr val="tx1"/>
                </a:solidFill>
                <a:latin typeface="+mn-lt"/>
              </a:rPr>
              <a:t>Dial-in: 800-926-6349</a:t>
            </a:r>
          </a:p>
        </p:txBody>
      </p:sp>
      <p:sp>
        <p:nvSpPr>
          <p:cNvPr id="3" name="Rectangle 2"/>
          <p:cNvSpPr/>
          <p:nvPr/>
        </p:nvSpPr>
        <p:spPr>
          <a:xfrm>
            <a:off x="0" y="0"/>
            <a:ext cx="9144000" cy="918713"/>
          </a:xfrm>
          <a:prstGeom prst="rect">
            <a:avLst/>
          </a:prstGeom>
          <a:solidFill>
            <a:srgbClr val="3E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2023"/>
          <a:stretch/>
        </p:blipFill>
        <p:spPr>
          <a:xfrm>
            <a:off x="3034687" y="1378720"/>
            <a:ext cx="3159776" cy="821666"/>
          </a:xfrm>
          <a:prstGeom prst="rect">
            <a:avLst/>
          </a:prstGeom>
        </p:spPr>
      </p:pic>
      <p:sp>
        <p:nvSpPr>
          <p:cNvPr id="10" name="Rectangle 9"/>
          <p:cNvSpPr/>
          <p:nvPr/>
        </p:nvSpPr>
        <p:spPr>
          <a:xfrm>
            <a:off x="0" y="6728604"/>
            <a:ext cx="9144000" cy="129396"/>
          </a:xfrm>
          <a:prstGeom prst="rect">
            <a:avLst/>
          </a:prstGeom>
          <a:solidFill>
            <a:srgbClr val="3E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Tree>
    <p:extLst>
      <p:ext uri="{BB962C8B-B14F-4D97-AF65-F5344CB8AC3E}">
        <p14:creationId xmlns:p14="http://schemas.microsoft.com/office/powerpoint/2010/main" val="311424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70D1B42-384F-4BB5-AA15-6968E72329E3}"/>
              </a:ext>
            </a:extLst>
          </p:cNvPr>
          <p:cNvSpPr>
            <a:spLocks noGrp="1"/>
          </p:cNvSpPr>
          <p:nvPr>
            <p:ph type="title"/>
          </p:nvPr>
        </p:nvSpPr>
        <p:spPr/>
        <p:txBody>
          <a:bodyPr/>
          <a:lstStyle/>
          <a:p>
            <a:r>
              <a:rPr lang="en-US" dirty="0"/>
              <a:t>“Inside-out” solution development</a:t>
            </a:r>
          </a:p>
        </p:txBody>
      </p:sp>
      <p:sp>
        <p:nvSpPr>
          <p:cNvPr id="5" name="Content Placeholder 4">
            <a:extLst>
              <a:ext uri="{FF2B5EF4-FFF2-40B4-BE49-F238E27FC236}">
                <a16:creationId xmlns="" xmlns:a16="http://schemas.microsoft.com/office/drawing/2014/main" id="{0CD1BF97-334A-46E3-9ABB-1D5B0F187907}"/>
              </a:ext>
            </a:extLst>
          </p:cNvPr>
          <p:cNvSpPr>
            <a:spLocks noGrp="1"/>
          </p:cNvSpPr>
          <p:nvPr>
            <p:ph idx="1"/>
          </p:nvPr>
        </p:nvSpPr>
        <p:spPr>
          <a:xfrm>
            <a:off x="457200" y="1100140"/>
            <a:ext cx="8229600" cy="5054475"/>
          </a:xfrm>
        </p:spPr>
        <p:txBody>
          <a:bodyPr>
            <a:normAutofit fontScale="70000" lnSpcReduction="20000"/>
          </a:bodyPr>
          <a:lstStyle/>
          <a:p>
            <a:r>
              <a:rPr lang="en-US" dirty="0">
                <a:solidFill>
                  <a:schemeClr val="tx2"/>
                </a:solidFill>
              </a:rPr>
              <a:t>Focus on Hand Hygiene compliance</a:t>
            </a:r>
          </a:p>
          <a:p>
            <a:pPr lvl="1"/>
            <a:r>
              <a:rPr lang="en-US" dirty="0">
                <a:solidFill>
                  <a:schemeClr val="tx2"/>
                </a:solidFill>
              </a:rPr>
              <a:t>Supplies for staff and patients</a:t>
            </a:r>
          </a:p>
          <a:p>
            <a:pPr marL="0" indent="0">
              <a:buNone/>
            </a:pPr>
            <a:endParaRPr lang="en-US" dirty="0">
              <a:solidFill>
                <a:schemeClr val="tx2"/>
              </a:solidFill>
            </a:endParaRPr>
          </a:p>
          <a:p>
            <a:r>
              <a:rPr lang="en-US" dirty="0">
                <a:solidFill>
                  <a:schemeClr val="tx2"/>
                </a:solidFill>
              </a:rPr>
              <a:t>Development of clinical bundles</a:t>
            </a:r>
          </a:p>
          <a:p>
            <a:pPr lvl="1"/>
            <a:r>
              <a:rPr lang="en-US" dirty="0">
                <a:solidFill>
                  <a:schemeClr val="tx2"/>
                </a:solidFill>
              </a:rPr>
              <a:t>Enteric precautions design kit</a:t>
            </a:r>
          </a:p>
          <a:p>
            <a:pPr lvl="1"/>
            <a:r>
              <a:rPr lang="en-US" dirty="0">
                <a:solidFill>
                  <a:schemeClr val="tx2"/>
                </a:solidFill>
              </a:rPr>
              <a:t>New Orderset development</a:t>
            </a:r>
          </a:p>
          <a:p>
            <a:pPr lvl="1"/>
            <a:r>
              <a:rPr lang="en-US" dirty="0">
                <a:solidFill>
                  <a:schemeClr val="tx2"/>
                </a:solidFill>
              </a:rPr>
              <a:t>Development of organizational Mpage for monitoring </a:t>
            </a:r>
          </a:p>
          <a:p>
            <a:pPr lvl="1"/>
            <a:r>
              <a:rPr lang="en-US" dirty="0">
                <a:solidFill>
                  <a:schemeClr val="tx2"/>
                </a:solidFill>
              </a:rPr>
              <a:t>Remove PPIs from standard admission Orderset</a:t>
            </a:r>
          </a:p>
          <a:p>
            <a:pPr lvl="1"/>
            <a:r>
              <a:rPr lang="en-US" dirty="0">
                <a:solidFill>
                  <a:schemeClr val="tx2"/>
                </a:solidFill>
              </a:rPr>
              <a:t>Physician education letters re. PPI usage</a:t>
            </a:r>
          </a:p>
          <a:p>
            <a:pPr lvl="1"/>
            <a:r>
              <a:rPr lang="en-US" dirty="0">
                <a:solidFill>
                  <a:schemeClr val="tx2"/>
                </a:solidFill>
              </a:rPr>
              <a:t>Pharmacy auditing of PPI usage</a:t>
            </a:r>
          </a:p>
          <a:p>
            <a:pPr lvl="1"/>
            <a:r>
              <a:rPr lang="en-US" dirty="0">
                <a:solidFill>
                  <a:schemeClr val="tx2"/>
                </a:solidFill>
              </a:rPr>
              <a:t>Improved antibiotic and diagnostic stewardship</a:t>
            </a:r>
          </a:p>
          <a:p>
            <a:pPr marL="457200" lvl="1" indent="0">
              <a:buNone/>
            </a:pPr>
            <a:endParaRPr lang="en-US" dirty="0">
              <a:solidFill>
                <a:schemeClr val="tx2"/>
              </a:solidFill>
            </a:endParaRPr>
          </a:p>
          <a:p>
            <a:r>
              <a:rPr lang="en-US" dirty="0">
                <a:solidFill>
                  <a:schemeClr val="tx2"/>
                </a:solidFill>
              </a:rPr>
              <a:t>EVS Initiatives</a:t>
            </a:r>
          </a:p>
          <a:p>
            <a:pPr lvl="1"/>
            <a:r>
              <a:rPr lang="en-US" dirty="0">
                <a:solidFill>
                  <a:schemeClr val="tx2"/>
                </a:solidFill>
                <a:latin typeface="Arial" panose="020B0604020202020204" pitchFamily="34" charset="0"/>
                <a:cs typeface="Arial" panose="020B0604020202020204" pitchFamily="34" charset="0"/>
              </a:rPr>
              <a:t>Developed cleaning checklist</a:t>
            </a:r>
          </a:p>
          <a:p>
            <a:pPr lvl="1"/>
            <a:r>
              <a:rPr lang="en-US" dirty="0">
                <a:solidFill>
                  <a:schemeClr val="tx2"/>
                </a:solidFill>
                <a:latin typeface="Arial" panose="020B0604020202020204" pitchFamily="34" charset="0"/>
                <a:cs typeface="Arial" panose="020B0604020202020204" pitchFamily="34" charset="0"/>
              </a:rPr>
              <a:t>Changed to bleach for cleaning of Enteric Isolation</a:t>
            </a:r>
          </a:p>
          <a:p>
            <a:pPr lvl="1"/>
            <a:r>
              <a:rPr lang="en-US" dirty="0">
                <a:solidFill>
                  <a:schemeClr val="tx2"/>
                </a:solidFill>
                <a:latin typeface="Arial" panose="020B0604020202020204" pitchFamily="34" charset="0"/>
                <a:cs typeface="Arial" panose="020B0604020202020204" pitchFamily="34" charset="0"/>
              </a:rPr>
              <a:t>Improved room marking &amp; cleaning  </a:t>
            </a:r>
          </a:p>
          <a:p>
            <a:pPr lvl="1"/>
            <a:r>
              <a:rPr lang="en-US" dirty="0">
                <a:solidFill>
                  <a:schemeClr val="tx2"/>
                </a:solidFill>
                <a:latin typeface="Arial" panose="020B0604020202020204" pitchFamily="34" charset="0"/>
                <a:cs typeface="Arial" panose="020B0604020202020204" pitchFamily="34" charset="0"/>
              </a:rPr>
              <a:t>Implemented Surfacide UV technology</a:t>
            </a:r>
          </a:p>
          <a:p>
            <a:pPr lvl="1"/>
            <a:r>
              <a:rPr lang="en-US" dirty="0">
                <a:solidFill>
                  <a:schemeClr val="tx2"/>
                </a:solidFill>
                <a:latin typeface="Arial" panose="020B0604020202020204" pitchFamily="34" charset="0"/>
                <a:cs typeface="Arial" panose="020B0604020202020204" pitchFamily="34" charset="0"/>
              </a:rPr>
              <a:t>Standardized EVS training (including simulation)</a:t>
            </a:r>
          </a:p>
          <a:p>
            <a:pPr lvl="1"/>
            <a:endParaRPr lang="en-US" dirty="0"/>
          </a:p>
          <a:p>
            <a:pPr lvl="1"/>
            <a:endParaRPr lang="en-US" dirty="0"/>
          </a:p>
        </p:txBody>
      </p:sp>
      <p:sp>
        <p:nvSpPr>
          <p:cNvPr id="2" name="Date Placeholder 1">
            <a:extLst>
              <a:ext uri="{FF2B5EF4-FFF2-40B4-BE49-F238E27FC236}">
                <a16:creationId xmlns="" xmlns:a16="http://schemas.microsoft.com/office/drawing/2014/main" id="{E1741005-DB0E-48F9-BB56-D770A8402106}"/>
              </a:ext>
            </a:extLst>
          </p:cNvPr>
          <p:cNvSpPr>
            <a:spLocks noGrp="1"/>
          </p:cNvSpPr>
          <p:nvPr>
            <p:ph type="dt" sz="half" idx="10"/>
          </p:nvPr>
        </p:nvSpPr>
        <p:spPr/>
        <p:txBody>
          <a:bodyPr/>
          <a:lstStyle/>
          <a:p>
            <a:fld id="{B9B3DAE5-30FB-8C41-8E41-BE7E3E1C1E06}" type="datetime4">
              <a:rPr lang="en-US" smtClean="0"/>
              <a:pPr/>
              <a:t>June 17, 2019</a:t>
            </a:fld>
            <a:endParaRPr lang="en-US" dirty="0"/>
          </a:p>
        </p:txBody>
      </p:sp>
      <p:sp>
        <p:nvSpPr>
          <p:cNvPr id="3" name="Slide Number Placeholder 2">
            <a:extLst>
              <a:ext uri="{FF2B5EF4-FFF2-40B4-BE49-F238E27FC236}">
                <a16:creationId xmlns="" xmlns:a16="http://schemas.microsoft.com/office/drawing/2014/main" id="{B660FF54-CE31-4571-B66D-76B46DD1B547}"/>
              </a:ext>
            </a:extLst>
          </p:cNvPr>
          <p:cNvSpPr>
            <a:spLocks noGrp="1"/>
          </p:cNvSpPr>
          <p:nvPr>
            <p:ph type="sldNum" sz="quarter" idx="12"/>
          </p:nvPr>
        </p:nvSpPr>
        <p:spPr/>
        <p:txBody>
          <a:bodyPr/>
          <a:lstStyle/>
          <a:p>
            <a:fld id="{D3B8DEE4-E1CE-D843-93C6-BCDE319A6831}" type="slidenum">
              <a:rPr lang="en-US" smtClean="0"/>
              <a:pPr/>
              <a:t>10</a:t>
            </a:fld>
            <a:endParaRPr lang="en-US" dirty="0"/>
          </a:p>
        </p:txBody>
      </p:sp>
    </p:spTree>
    <p:extLst>
      <p:ext uri="{BB962C8B-B14F-4D97-AF65-F5344CB8AC3E}">
        <p14:creationId xmlns:p14="http://schemas.microsoft.com/office/powerpoint/2010/main" val="288822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EB85F30F-7DB7-4B9F-9DE0-012E1B7604D9}"/>
              </a:ext>
            </a:extLst>
          </p:cNvPr>
          <p:cNvSpPr>
            <a:spLocks noGrp="1"/>
          </p:cNvSpPr>
          <p:nvPr>
            <p:ph type="title"/>
          </p:nvPr>
        </p:nvSpPr>
        <p:spPr>
          <a:xfrm>
            <a:off x="190500" y="264578"/>
            <a:ext cx="8953500" cy="1143000"/>
          </a:xfrm>
        </p:spPr>
        <p:txBody>
          <a:bodyPr/>
          <a:lstStyle/>
          <a:p>
            <a:r>
              <a:rPr lang="en-US" dirty="0"/>
              <a:t>The importance of diagnostic stewardship</a:t>
            </a:r>
          </a:p>
        </p:txBody>
      </p:sp>
      <p:sp>
        <p:nvSpPr>
          <p:cNvPr id="4" name="Date Placeholder 3">
            <a:extLst>
              <a:ext uri="{FF2B5EF4-FFF2-40B4-BE49-F238E27FC236}">
                <a16:creationId xmlns="" xmlns:a16="http://schemas.microsoft.com/office/drawing/2014/main" id="{28F5C514-C1A7-4F4A-836A-0D62CCDA7A52}"/>
              </a:ext>
            </a:extLst>
          </p:cNvPr>
          <p:cNvSpPr>
            <a:spLocks noGrp="1"/>
          </p:cNvSpPr>
          <p:nvPr>
            <p:ph type="dt" sz="half" idx="10"/>
          </p:nvPr>
        </p:nvSpPr>
        <p:spPr/>
        <p:txBody>
          <a:bodyPr/>
          <a:lstStyle/>
          <a:p>
            <a:fld id="{C9BEC005-3EF6-214A-95B9-829C459DABA8}" type="datetime4">
              <a:rPr lang="en-US" smtClean="0"/>
              <a:pPr/>
              <a:t>June 17, 2019</a:t>
            </a:fld>
            <a:endParaRPr lang="en-US" dirty="0"/>
          </a:p>
        </p:txBody>
      </p:sp>
      <p:sp>
        <p:nvSpPr>
          <p:cNvPr id="5" name="Slide Number Placeholder 4">
            <a:extLst>
              <a:ext uri="{FF2B5EF4-FFF2-40B4-BE49-F238E27FC236}">
                <a16:creationId xmlns="" xmlns:a16="http://schemas.microsoft.com/office/drawing/2014/main" id="{6B80ADA3-420C-410C-A5E8-8267802FF8BC}"/>
              </a:ext>
            </a:extLst>
          </p:cNvPr>
          <p:cNvSpPr>
            <a:spLocks noGrp="1"/>
          </p:cNvSpPr>
          <p:nvPr>
            <p:ph type="sldNum" sz="quarter" idx="12"/>
          </p:nvPr>
        </p:nvSpPr>
        <p:spPr/>
        <p:txBody>
          <a:bodyPr/>
          <a:lstStyle/>
          <a:p>
            <a:fld id="{D3B8DEE4-E1CE-D843-93C6-BCDE319A6831}" type="slidenum">
              <a:rPr lang="en-US" smtClean="0"/>
              <a:pPr/>
              <a:t>11</a:t>
            </a:fld>
            <a:endParaRPr lang="en-US" dirty="0"/>
          </a:p>
        </p:txBody>
      </p:sp>
      <p:pic>
        <p:nvPicPr>
          <p:cNvPr id="7" name="Picture 6">
            <a:extLst>
              <a:ext uri="{FF2B5EF4-FFF2-40B4-BE49-F238E27FC236}">
                <a16:creationId xmlns="" xmlns:a16="http://schemas.microsoft.com/office/drawing/2014/main" id="{79B99CF3-4424-4687-8CF5-70DE96C28D80}"/>
              </a:ext>
            </a:extLst>
          </p:cNvPr>
          <p:cNvPicPr>
            <a:picLocks noChangeAspect="1"/>
          </p:cNvPicPr>
          <p:nvPr/>
        </p:nvPicPr>
        <p:blipFill>
          <a:blip r:embed="rId3"/>
          <a:stretch>
            <a:fillRect/>
          </a:stretch>
        </p:blipFill>
        <p:spPr>
          <a:xfrm>
            <a:off x="0" y="1566251"/>
            <a:ext cx="9144000" cy="3954098"/>
          </a:xfrm>
          <a:prstGeom prst="rect">
            <a:avLst/>
          </a:prstGeom>
        </p:spPr>
      </p:pic>
    </p:spTree>
    <p:extLst>
      <p:ext uri="{BB962C8B-B14F-4D97-AF65-F5344CB8AC3E}">
        <p14:creationId xmlns:p14="http://schemas.microsoft.com/office/powerpoint/2010/main" val="40063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14E18C1-DFE5-451B-B0E3-E60F98AAACED}"/>
              </a:ext>
            </a:extLst>
          </p:cNvPr>
          <p:cNvSpPr/>
          <p:nvPr/>
        </p:nvSpPr>
        <p:spPr>
          <a:xfrm>
            <a:off x="-1" y="5465135"/>
            <a:ext cx="9144000" cy="13928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10" descr="image001">
            <a:extLst>
              <a:ext uri="{FF2B5EF4-FFF2-40B4-BE49-F238E27FC236}">
                <a16:creationId xmlns="" xmlns:a16="http://schemas.microsoft.com/office/drawing/2014/main" id="{D5D4E952-178C-4A92-ABE9-BEEFBF50A652}"/>
              </a:ext>
            </a:extLst>
          </p:cNvPr>
          <p:cNvPicPr>
            <a:picLocks noChangeAspect="1" noChangeArrowheads="1"/>
          </p:cNvPicPr>
          <p:nvPr/>
        </p:nvPicPr>
        <p:blipFill>
          <a:blip r:embed="rId3"/>
          <a:srcRect/>
          <a:stretch>
            <a:fillRect/>
          </a:stretch>
        </p:blipFill>
        <p:spPr bwMode="auto">
          <a:xfrm>
            <a:off x="515489" y="118447"/>
            <a:ext cx="8418200" cy="6336950"/>
          </a:xfrm>
          <a:prstGeom prst="rect">
            <a:avLst/>
          </a:prstGeom>
          <a:noFill/>
          <a:ln w="9525">
            <a:noFill/>
            <a:miter lim="800000"/>
            <a:headEnd/>
            <a:tailEnd/>
          </a:ln>
        </p:spPr>
      </p:pic>
      <p:sp>
        <p:nvSpPr>
          <p:cNvPr id="5" name="Rectangle 4">
            <a:extLst>
              <a:ext uri="{FF2B5EF4-FFF2-40B4-BE49-F238E27FC236}">
                <a16:creationId xmlns="" xmlns:a16="http://schemas.microsoft.com/office/drawing/2014/main" id="{0C41A9E5-982C-41C8-8F6C-00ED7DC01DBE}"/>
              </a:ext>
            </a:extLst>
          </p:cNvPr>
          <p:cNvSpPr/>
          <p:nvPr/>
        </p:nvSpPr>
        <p:spPr>
          <a:xfrm>
            <a:off x="8545547" y="6518199"/>
            <a:ext cx="520248" cy="276999"/>
          </a:xfrm>
          <a:prstGeom prst="rect">
            <a:avLst/>
          </a:prstGeom>
        </p:spPr>
        <p:txBody>
          <a:bodyPr wrap="square">
            <a:spAutoFit/>
          </a:bodyPr>
          <a:lstStyle/>
          <a:p>
            <a:pPr algn="ctr"/>
            <a:fld id="{D3B8DEE4-E1CE-D843-93C6-BCDE319A6831}" type="slidenum">
              <a:rPr lang="en-US" sz="1200">
                <a:solidFill>
                  <a:srgbClr val="002664"/>
                </a:solidFill>
                <a:latin typeface="Arial" panose="020B0604020202020204" pitchFamily="34" charset="0"/>
                <a:cs typeface="Arial" panose="020B0604020202020204" pitchFamily="34" charset="0"/>
              </a:rPr>
              <a:pPr algn="ctr"/>
              <a:t>12</a:t>
            </a:fld>
            <a:endParaRPr lang="en-US" sz="1200" dirty="0">
              <a:solidFill>
                <a:srgbClr val="0026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3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7CA604-3731-4E22-8C71-376B017E06B5}"/>
              </a:ext>
            </a:extLst>
          </p:cNvPr>
          <p:cNvSpPr>
            <a:spLocks noGrp="1"/>
          </p:cNvSpPr>
          <p:nvPr>
            <p:ph type="title"/>
          </p:nvPr>
        </p:nvSpPr>
        <p:spPr/>
        <p:txBody>
          <a:bodyPr/>
          <a:lstStyle/>
          <a:p>
            <a:r>
              <a:rPr lang="en-US" dirty="0"/>
              <a:t>EHR Decision Support Tools</a:t>
            </a:r>
          </a:p>
        </p:txBody>
      </p:sp>
      <p:sp>
        <p:nvSpPr>
          <p:cNvPr id="5" name="Slide Number Placeholder 4"/>
          <p:cNvSpPr>
            <a:spLocks noGrp="1"/>
          </p:cNvSpPr>
          <p:nvPr>
            <p:ph type="sldNum" sz="quarter" idx="12"/>
          </p:nvPr>
        </p:nvSpPr>
        <p:spPr/>
        <p:txBody>
          <a:bodyPr/>
          <a:lstStyle/>
          <a:p>
            <a:pPr algn="ctr"/>
            <a:fld id="{BD6C0535-00D1-4F21-99FA-3642AA2457AC}" type="slidenum">
              <a:rPr lang="en-US" smtClean="0"/>
              <a:pPr algn="ctr"/>
              <a:t>13</a:t>
            </a:fld>
            <a:endParaRPr lang="en-US" dirty="0"/>
          </a:p>
        </p:txBody>
      </p:sp>
      <p:pic>
        <p:nvPicPr>
          <p:cNvPr id="60418" name="Picture 2"/>
          <p:cNvPicPr>
            <a:picLocks noChangeAspect="1" noChangeArrowheads="1"/>
          </p:cNvPicPr>
          <p:nvPr/>
        </p:nvPicPr>
        <p:blipFill rotWithShape="1">
          <a:blip r:embed="rId2" cstate="print"/>
          <a:srcRect t="21014" r="2372" b="16272"/>
          <a:stretch/>
        </p:blipFill>
        <p:spPr bwMode="auto">
          <a:xfrm>
            <a:off x="265125" y="1904999"/>
            <a:ext cx="8613749" cy="3797301"/>
          </a:xfrm>
          <a:prstGeom prst="rect">
            <a:avLst/>
          </a:prstGeom>
          <a:noFill/>
          <a:ln w="9525">
            <a:noFill/>
            <a:miter lim="800000"/>
            <a:headEnd/>
            <a:tailEnd/>
          </a:ln>
        </p:spPr>
      </p:pic>
    </p:spTree>
    <p:extLst>
      <p:ext uri="{BB962C8B-B14F-4D97-AF65-F5344CB8AC3E}">
        <p14:creationId xmlns:p14="http://schemas.microsoft.com/office/powerpoint/2010/main" val="152648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94775" y="6373966"/>
            <a:ext cx="484633" cy="356018"/>
          </a:xfrm>
        </p:spPr>
        <p:txBody>
          <a:bodyPr/>
          <a:lstStyle/>
          <a:p>
            <a:pPr algn="ctr"/>
            <a:fld id="{BD6C0535-00D1-4F21-99FA-3642AA2457AC}" type="slidenum">
              <a:rPr lang="en-US" smtClean="0"/>
              <a:pPr algn="ctr"/>
              <a:t>14</a:t>
            </a:fld>
            <a:endParaRPr lang="en-US" dirty="0"/>
          </a:p>
        </p:txBody>
      </p:sp>
      <p:pic>
        <p:nvPicPr>
          <p:cNvPr id="6" name="Picture 5"/>
          <p:cNvPicPr/>
          <p:nvPr/>
        </p:nvPicPr>
        <p:blipFill rotWithShape="1">
          <a:blip r:embed="rId2" cstate="print"/>
          <a:srcRect t="28341"/>
          <a:stretch/>
        </p:blipFill>
        <p:spPr bwMode="auto">
          <a:xfrm>
            <a:off x="861237" y="767705"/>
            <a:ext cx="7421525" cy="3965944"/>
          </a:xfrm>
          <a:prstGeom prst="rect">
            <a:avLst/>
          </a:prstGeom>
          <a:solidFill>
            <a:schemeClr val="bg1">
              <a:lumMod val="85000"/>
            </a:schemeClr>
          </a:solidFill>
          <a:ln w="9525">
            <a:noFill/>
            <a:miter lim="800000"/>
            <a:headEnd/>
            <a:tailEnd/>
          </a:ln>
        </p:spPr>
      </p:pic>
      <p:sp>
        <p:nvSpPr>
          <p:cNvPr id="2" name="Rectangle 1">
            <a:extLst>
              <a:ext uri="{FF2B5EF4-FFF2-40B4-BE49-F238E27FC236}">
                <a16:creationId xmlns="" xmlns:a16="http://schemas.microsoft.com/office/drawing/2014/main" id="{D1063569-6C29-491A-87E7-4F131ACF9690}"/>
              </a:ext>
            </a:extLst>
          </p:cNvPr>
          <p:cNvSpPr/>
          <p:nvPr/>
        </p:nvSpPr>
        <p:spPr>
          <a:xfrm>
            <a:off x="4306824" y="2212848"/>
            <a:ext cx="1847088" cy="22860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562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29044" y="6293446"/>
            <a:ext cx="357514" cy="393304"/>
          </a:xfrm>
        </p:spPr>
        <p:txBody>
          <a:bodyPr/>
          <a:lstStyle/>
          <a:p>
            <a:fld id="{D3B8DEE4-E1CE-D843-93C6-BCDE319A6831}" type="slidenum">
              <a:rPr lang="en-US" smtClean="0"/>
              <a:pPr/>
              <a:t>15</a:t>
            </a:fld>
            <a:endParaRPr lang="en-US" dirty="0"/>
          </a:p>
        </p:txBody>
      </p:sp>
      <p:pic>
        <p:nvPicPr>
          <p:cNvPr id="2" name="Picture 1"/>
          <p:cNvPicPr>
            <a:picLocks noChangeAspect="1"/>
          </p:cNvPicPr>
          <p:nvPr/>
        </p:nvPicPr>
        <p:blipFill>
          <a:blip r:embed="rId3"/>
          <a:stretch>
            <a:fillRect/>
          </a:stretch>
        </p:blipFill>
        <p:spPr>
          <a:xfrm>
            <a:off x="919393" y="265814"/>
            <a:ext cx="7305213" cy="5391943"/>
          </a:xfrm>
          <a:prstGeom prst="rect">
            <a:avLst/>
          </a:prstGeom>
          <a:noFill/>
          <a:ln>
            <a:solidFill>
              <a:schemeClr val="accent1"/>
            </a:solidFill>
          </a:ln>
        </p:spPr>
      </p:pic>
    </p:spTree>
    <p:extLst>
      <p:ext uri="{BB962C8B-B14F-4D97-AF65-F5344CB8AC3E}">
        <p14:creationId xmlns:p14="http://schemas.microsoft.com/office/powerpoint/2010/main" val="202200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09210" y="6394186"/>
            <a:ext cx="375270" cy="393304"/>
          </a:xfrm>
        </p:spPr>
        <p:txBody>
          <a:bodyPr/>
          <a:lstStyle/>
          <a:p>
            <a:pPr algn="ctr"/>
            <a:fld id="{D3B8DEE4-E1CE-D843-93C6-BCDE319A6831}" type="slidenum">
              <a:rPr lang="en-US" smtClean="0"/>
              <a:pPr algn="ctr"/>
              <a:t>16</a:t>
            </a:fld>
            <a:endParaRPr lang="en-US" dirty="0"/>
          </a:p>
        </p:txBody>
      </p:sp>
      <p:sp>
        <p:nvSpPr>
          <p:cNvPr id="4" name="TextBox 3"/>
          <p:cNvSpPr txBox="1"/>
          <p:nvPr/>
        </p:nvSpPr>
        <p:spPr>
          <a:xfrm>
            <a:off x="3162301" y="2914651"/>
            <a:ext cx="2315699" cy="646331"/>
          </a:xfrm>
          <a:prstGeom prst="rect">
            <a:avLst/>
          </a:prstGeom>
          <a:noFill/>
        </p:spPr>
        <p:txBody>
          <a:bodyPr wrap="none" rtlCol="0">
            <a:spAutoFit/>
          </a:bodyPr>
          <a:lstStyle/>
          <a:p>
            <a:r>
              <a:rPr lang="en-US" dirty="0"/>
              <a:t>IC12_CDIFF_Rate.png</a:t>
            </a:r>
          </a:p>
          <a:p>
            <a:r>
              <a:rPr lang="en-US" dirty="0"/>
              <a:t>CDIFF rate per hospital</a:t>
            </a:r>
          </a:p>
        </p:txBody>
      </p:sp>
      <p:pic>
        <p:nvPicPr>
          <p:cNvPr id="23554" name="Picture 2" descr="S:\Deliverable\LeadershipSlides\FY2019\2019-03-28\Working\IC12_CDIFF_Rate.png"/>
          <p:cNvPicPr>
            <a:picLocks noChangeAspect="1" noChangeArrowheads="1"/>
          </p:cNvPicPr>
          <p:nvPr/>
        </p:nvPicPr>
        <p:blipFill>
          <a:blip r:embed="rId2"/>
          <a:srcRect/>
          <a:stretch>
            <a:fillRect/>
          </a:stretch>
        </p:blipFill>
        <p:spPr bwMode="auto">
          <a:xfrm>
            <a:off x="159519" y="267162"/>
            <a:ext cx="8824961" cy="5294977"/>
          </a:xfrm>
          <a:prstGeom prst="rect">
            <a:avLst/>
          </a:prstGeom>
          <a:noFill/>
        </p:spPr>
      </p:pic>
    </p:spTree>
    <p:extLst>
      <p:ext uri="{BB962C8B-B14F-4D97-AF65-F5344CB8AC3E}">
        <p14:creationId xmlns:p14="http://schemas.microsoft.com/office/powerpoint/2010/main" val="40546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D5BB510-C7AB-4FF8-9460-9187380A0B21}"/>
              </a:ext>
            </a:extLst>
          </p:cNvPr>
          <p:cNvSpPr>
            <a:spLocks noGrp="1"/>
          </p:cNvSpPr>
          <p:nvPr>
            <p:ph type="sldNum" sz="quarter" idx="12"/>
          </p:nvPr>
        </p:nvSpPr>
        <p:spPr>
          <a:xfrm>
            <a:off x="8567927" y="6341729"/>
            <a:ext cx="361953" cy="447458"/>
          </a:xfrm>
        </p:spPr>
        <p:txBody>
          <a:bodyPr/>
          <a:lstStyle/>
          <a:p>
            <a:pPr algn="ctr"/>
            <a:fld id="{D3B8DEE4-E1CE-D843-93C6-BCDE319A6831}" type="slidenum">
              <a:rPr lang="en-US" smtClean="0"/>
              <a:pPr algn="ctr"/>
              <a:t>17</a:t>
            </a:fld>
            <a:endParaRPr lang="en-US" dirty="0"/>
          </a:p>
        </p:txBody>
      </p:sp>
      <p:pic>
        <p:nvPicPr>
          <p:cNvPr id="4" name="Picture 3">
            <a:extLst>
              <a:ext uri="{FF2B5EF4-FFF2-40B4-BE49-F238E27FC236}">
                <a16:creationId xmlns="" xmlns:a16="http://schemas.microsoft.com/office/drawing/2014/main" id="{7EEFA890-A16D-4444-B43F-15B8CE32A9F9}"/>
              </a:ext>
            </a:extLst>
          </p:cNvPr>
          <p:cNvPicPr>
            <a:picLocks noChangeAspect="1"/>
          </p:cNvPicPr>
          <p:nvPr/>
        </p:nvPicPr>
        <p:blipFill>
          <a:blip r:embed="rId2"/>
          <a:stretch>
            <a:fillRect/>
          </a:stretch>
        </p:blipFill>
        <p:spPr>
          <a:xfrm>
            <a:off x="729612" y="383316"/>
            <a:ext cx="7684775" cy="5411362"/>
          </a:xfrm>
          <a:prstGeom prst="rect">
            <a:avLst/>
          </a:prstGeom>
          <a:ln>
            <a:solidFill>
              <a:schemeClr val="accent1"/>
            </a:solidFill>
          </a:ln>
        </p:spPr>
      </p:pic>
    </p:spTree>
    <p:extLst>
      <p:ext uri="{BB962C8B-B14F-4D97-AF65-F5344CB8AC3E}">
        <p14:creationId xmlns:p14="http://schemas.microsoft.com/office/powerpoint/2010/main" val="342155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49" y="274638"/>
            <a:ext cx="8835403" cy="1143000"/>
          </a:xfrm>
        </p:spPr>
        <p:txBody>
          <a:bodyPr/>
          <a:lstStyle/>
          <a:p>
            <a:r>
              <a:rPr lang="en-US" dirty="0"/>
              <a:t>MedStar Health Quality and Safety Program</a:t>
            </a:r>
          </a:p>
        </p:txBody>
      </p:sp>
      <p:sp>
        <p:nvSpPr>
          <p:cNvPr id="3" name="Content Placeholder 2"/>
          <p:cNvSpPr>
            <a:spLocks noGrp="1"/>
          </p:cNvSpPr>
          <p:nvPr>
            <p:ph idx="1"/>
          </p:nvPr>
        </p:nvSpPr>
        <p:spPr>
          <a:xfrm>
            <a:off x="533401" y="1193801"/>
            <a:ext cx="8195301" cy="4673599"/>
          </a:xfrm>
        </p:spPr>
        <p:txBody>
          <a:bodyPr>
            <a:normAutofit fontScale="92500"/>
          </a:bodyPr>
          <a:lstStyle/>
          <a:p>
            <a:r>
              <a:rPr lang="en-US" dirty="0"/>
              <a:t>2010: MedStar 2020</a:t>
            </a:r>
          </a:p>
          <a:p>
            <a:pPr lvl="1"/>
            <a:r>
              <a:rPr lang="en-US" dirty="0"/>
              <a:t>Vision: Highest Quality &amp; Safety</a:t>
            </a:r>
          </a:p>
          <a:p>
            <a:r>
              <a:rPr lang="en-US" dirty="0"/>
              <a:t>2011: MedStar Institute for Innovation (MI2)</a:t>
            </a:r>
          </a:p>
          <a:p>
            <a:pPr lvl="1"/>
            <a:r>
              <a:rPr lang="en-US" dirty="0"/>
              <a:t>National Center for Human Factors in Healthcare</a:t>
            </a:r>
          </a:p>
          <a:p>
            <a:r>
              <a:rPr lang="en-US" dirty="0"/>
              <a:t>2012: Commitment &amp; Senior Leadership</a:t>
            </a:r>
          </a:p>
          <a:p>
            <a:pPr lvl="1"/>
            <a:r>
              <a:rPr lang="en-US" dirty="0"/>
              <a:t>1</a:t>
            </a:r>
            <a:r>
              <a:rPr lang="en-US" baseline="30000" dirty="0"/>
              <a:t>st</a:t>
            </a:r>
            <a:r>
              <a:rPr lang="en-US" dirty="0"/>
              <a:t> Vice President for Quality &amp; Safety</a:t>
            </a:r>
          </a:p>
          <a:p>
            <a:r>
              <a:rPr lang="en-US" dirty="0"/>
              <a:t>2015: Scaling: AHRQ “CANDOR” (Event Review)</a:t>
            </a:r>
          </a:p>
          <a:p>
            <a:pPr lvl="1"/>
            <a:r>
              <a:rPr lang="en-US" dirty="0"/>
              <a:t>Parallel engagement with IHI/NPSF RCA</a:t>
            </a:r>
            <a:r>
              <a:rPr lang="en-US" baseline="30000" dirty="0"/>
              <a:t>2</a:t>
            </a:r>
          </a:p>
          <a:p>
            <a:r>
              <a:rPr lang="en-US" dirty="0"/>
              <a:t>2018: Goal: Influencing National Change</a:t>
            </a:r>
          </a:p>
          <a:p>
            <a:pPr lvl="1"/>
            <a:r>
              <a:rPr lang="en-US" dirty="0"/>
              <a:t>MedStar Institute for Quality &amp; Safety (MIQS)</a:t>
            </a:r>
          </a:p>
          <a:p>
            <a:endParaRPr lang="en-US" dirty="0"/>
          </a:p>
        </p:txBody>
      </p:sp>
      <p:sp>
        <p:nvSpPr>
          <p:cNvPr id="4" name="Slide Number Placeholder 3"/>
          <p:cNvSpPr>
            <a:spLocks noGrp="1"/>
          </p:cNvSpPr>
          <p:nvPr>
            <p:ph type="sldNum" sz="quarter" idx="12"/>
          </p:nvPr>
        </p:nvSpPr>
        <p:spPr/>
        <p:txBody>
          <a:bodyPr/>
          <a:lstStyle/>
          <a:p>
            <a:fld id="{D3B8DEE4-E1CE-D843-93C6-BCDE319A6831}" type="slidenum">
              <a:rPr lang="en-US" smtClean="0"/>
              <a:pPr/>
              <a:t>18</a:t>
            </a:fld>
            <a:endParaRPr lang="en-US" dirty="0"/>
          </a:p>
        </p:txBody>
      </p:sp>
    </p:spTree>
    <p:extLst>
      <p:ext uri="{BB962C8B-B14F-4D97-AF65-F5344CB8AC3E}">
        <p14:creationId xmlns:p14="http://schemas.microsoft.com/office/powerpoint/2010/main" val="224292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Driven by our Values: </a:t>
            </a:r>
            <a:br>
              <a:rPr lang="en-US" dirty="0"/>
            </a:br>
            <a:r>
              <a:rPr lang="en-US" dirty="0"/>
              <a:t>“This is about doing the right thing” for the patient and family</a:t>
            </a:r>
          </a:p>
        </p:txBody>
      </p:sp>
      <p:sp>
        <p:nvSpPr>
          <p:cNvPr id="3" name="Content Placeholder 2"/>
          <p:cNvSpPr>
            <a:spLocks noGrp="1"/>
          </p:cNvSpPr>
          <p:nvPr>
            <p:ph idx="1"/>
          </p:nvPr>
        </p:nvSpPr>
        <p:spPr>
          <a:xfrm>
            <a:off x="477267" y="1973765"/>
            <a:ext cx="8195301" cy="3893635"/>
          </a:xfrm>
        </p:spPr>
        <p:txBody>
          <a:bodyPr>
            <a:normAutofit lnSpcReduction="10000"/>
          </a:bodyPr>
          <a:lstStyle/>
          <a:p>
            <a:pPr marL="0" indent="0">
              <a:buNone/>
            </a:pPr>
            <a:r>
              <a:rPr lang="en-US" sz="2900" i="1" dirty="0"/>
              <a:t>“Let me make it clear. We will not become one of the highest quality and safety organizations in the US without investment. While we will not see an ROI in this quarter or this year’s annual financial report, in the long run there will be a ROI and it will pay off in many ways.”  </a:t>
            </a:r>
          </a:p>
          <a:p>
            <a:pPr>
              <a:buNone/>
            </a:pPr>
            <a:endParaRPr lang="en-US" sz="2900" dirty="0"/>
          </a:p>
          <a:p>
            <a:pPr>
              <a:buNone/>
            </a:pPr>
            <a:r>
              <a:rPr lang="en-US" sz="2900" dirty="0"/>
              <a:t>--Mike Curran, Executive VP and CFO, MedStar Health (at Senior Managers Meeting, 2012)</a:t>
            </a:r>
          </a:p>
          <a:p>
            <a:endParaRPr lang="en-US" dirty="0"/>
          </a:p>
        </p:txBody>
      </p:sp>
      <p:sp>
        <p:nvSpPr>
          <p:cNvPr id="4" name="Slide Number Placeholder 3"/>
          <p:cNvSpPr>
            <a:spLocks noGrp="1"/>
          </p:cNvSpPr>
          <p:nvPr>
            <p:ph type="sldNum" sz="quarter" idx="12"/>
          </p:nvPr>
        </p:nvSpPr>
        <p:spPr>
          <a:xfrm>
            <a:off x="7010400" y="5893293"/>
            <a:ext cx="2133600" cy="365125"/>
          </a:xfrm>
        </p:spPr>
        <p:txBody>
          <a:bodyPr/>
          <a:lstStyle/>
          <a:p>
            <a:fld id="{D3B8DEE4-E1CE-D843-93C6-BCDE319A6831}" type="slidenum">
              <a:rPr lang="en-US" smtClean="0"/>
              <a:pPr/>
              <a:t>19</a:t>
            </a:fld>
            <a:endParaRPr lang="en-US" dirty="0"/>
          </a:p>
        </p:txBody>
      </p:sp>
    </p:spTree>
    <p:extLst>
      <p:ext uri="{BB962C8B-B14F-4D97-AF65-F5344CB8AC3E}">
        <p14:creationId xmlns:p14="http://schemas.microsoft.com/office/powerpoint/2010/main" val="283604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2735772"/>
            <a:ext cx="8724899" cy="790595"/>
          </a:xfrm>
        </p:spPr>
        <p:txBody>
          <a:bodyPr anchor="ctr" anchorCtr="0">
            <a:noAutofit/>
          </a:bodyPr>
          <a:lstStyle/>
          <a:p>
            <a:r>
              <a:rPr lang="en-US" sz="3200" b="0" dirty="0"/>
              <a:t>The Important Role of Executive Leadership in Helping Reduce Hospital </a:t>
            </a:r>
            <a:r>
              <a:rPr lang="en-US" sz="3200" b="0" i="1" dirty="0" smtClean="0"/>
              <a:t>C. </a:t>
            </a:r>
            <a:r>
              <a:rPr lang="en-US" sz="3200" b="0" i="1" dirty="0"/>
              <a:t>difficile </a:t>
            </a:r>
            <a:r>
              <a:rPr lang="en-US" sz="3200" b="0" dirty="0"/>
              <a:t>Rates</a:t>
            </a:r>
          </a:p>
        </p:txBody>
      </p:sp>
      <p:sp>
        <p:nvSpPr>
          <p:cNvPr id="3" name="Subtitle 2">
            <a:extLst>
              <a:ext uri="{FF2B5EF4-FFF2-40B4-BE49-F238E27FC236}">
                <a16:creationId xmlns="" xmlns:a16="http://schemas.microsoft.com/office/drawing/2014/main" id="{99EB5FD5-201A-4EB1-97C5-802A496BF6BC}"/>
              </a:ext>
            </a:extLst>
          </p:cNvPr>
          <p:cNvSpPr>
            <a:spLocks noGrp="1"/>
          </p:cNvSpPr>
          <p:nvPr>
            <p:ph type="subTitle" idx="1"/>
          </p:nvPr>
        </p:nvSpPr>
        <p:spPr>
          <a:xfrm>
            <a:off x="209550" y="4224860"/>
            <a:ext cx="7772399" cy="791645"/>
          </a:xfrm>
        </p:spPr>
        <p:txBody>
          <a:bodyPr>
            <a:noAutofit/>
          </a:bodyPr>
          <a:lstStyle/>
          <a:p>
            <a:r>
              <a:rPr lang="en-US" sz="2000" dirty="0">
                <a:solidFill>
                  <a:srgbClr val="002060"/>
                </a:solidFill>
                <a:latin typeface="Arial" panose="020B0604020202020204" pitchFamily="34" charset="0"/>
                <a:cs typeface="Arial" panose="020B0604020202020204" pitchFamily="34" charset="0"/>
              </a:rPr>
              <a:t>Stuart M. Levine, MD FACP</a:t>
            </a:r>
          </a:p>
          <a:p>
            <a:r>
              <a:rPr lang="en-US" sz="2000" dirty="0">
                <a:solidFill>
                  <a:srgbClr val="002060"/>
                </a:solidFill>
                <a:latin typeface="Arial" panose="020B0604020202020204" pitchFamily="34" charset="0"/>
                <a:cs typeface="Arial" panose="020B0604020202020204" pitchFamily="34" charset="0"/>
              </a:rPr>
              <a:t>President &amp; Chief Medical Officer, MedStar Harbor Hospital</a:t>
            </a:r>
          </a:p>
          <a:p>
            <a:r>
              <a:rPr lang="en-US" sz="2000" dirty="0">
                <a:solidFill>
                  <a:srgbClr val="002060"/>
                </a:solidFill>
                <a:latin typeface="Arial" panose="020B0604020202020204" pitchFamily="34" charset="0"/>
                <a:cs typeface="Arial" panose="020B0604020202020204" pitchFamily="34" charset="0"/>
              </a:rPr>
              <a:t>Senior Vice President, MedStar Health</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305BD6E-0AA1-403E-96A5-66F38A90F596}"/>
              </a:ext>
            </a:extLst>
          </p:cNvPr>
          <p:cNvSpPr>
            <a:spLocks noGrp="1"/>
          </p:cNvSpPr>
          <p:nvPr>
            <p:ph type="title"/>
          </p:nvPr>
        </p:nvSpPr>
        <p:spPr/>
        <p:txBody>
          <a:bodyPr/>
          <a:lstStyle/>
          <a:p>
            <a:r>
              <a:rPr lang="en-US" dirty="0"/>
              <a:t>The Importance of Organizational Leadership and Safety Culture</a:t>
            </a:r>
          </a:p>
        </p:txBody>
      </p:sp>
      <p:sp>
        <p:nvSpPr>
          <p:cNvPr id="6" name="Content Placeholder 5">
            <a:extLst>
              <a:ext uri="{FF2B5EF4-FFF2-40B4-BE49-F238E27FC236}">
                <a16:creationId xmlns="" xmlns:a16="http://schemas.microsoft.com/office/drawing/2014/main" id="{D93B7373-871D-4B82-A3C6-B5EB0982B98A}"/>
              </a:ext>
            </a:extLst>
          </p:cNvPr>
          <p:cNvSpPr>
            <a:spLocks noGrp="1"/>
          </p:cNvSpPr>
          <p:nvPr>
            <p:ph idx="1"/>
          </p:nvPr>
        </p:nvSpPr>
        <p:spPr>
          <a:xfrm>
            <a:off x="457200" y="1518184"/>
            <a:ext cx="8229600" cy="4525963"/>
          </a:xfrm>
        </p:spPr>
        <p:txBody>
          <a:bodyPr/>
          <a:lstStyle/>
          <a:p>
            <a:r>
              <a:rPr lang="en-US" dirty="0"/>
              <a:t>Becoming a High Reliability Organization</a:t>
            </a:r>
          </a:p>
          <a:p>
            <a:pPr lvl="1"/>
            <a:r>
              <a:rPr lang="en-US" dirty="0"/>
              <a:t>Commitment to universal training</a:t>
            </a:r>
          </a:p>
          <a:p>
            <a:pPr lvl="1"/>
            <a:r>
              <a:rPr lang="en-US" dirty="0"/>
              <a:t>Safety Stories</a:t>
            </a:r>
          </a:p>
          <a:p>
            <a:pPr lvl="1"/>
            <a:r>
              <a:rPr lang="en-US" dirty="0"/>
              <a:t>Good Catch Program</a:t>
            </a:r>
          </a:p>
          <a:p>
            <a:pPr lvl="1"/>
            <a:r>
              <a:rPr lang="en-US" dirty="0"/>
              <a:t>Safety Huddles</a:t>
            </a:r>
          </a:p>
          <a:p>
            <a:pPr lvl="1"/>
            <a:r>
              <a:rPr lang="en-US" dirty="0"/>
              <a:t>Daily Safety Stories</a:t>
            </a:r>
          </a:p>
          <a:p>
            <a:pPr lvl="1"/>
            <a:r>
              <a:rPr lang="en-US" dirty="0"/>
              <a:t>Safety Coach Program</a:t>
            </a:r>
          </a:p>
          <a:p>
            <a:pPr lvl="1"/>
            <a:r>
              <a:rPr lang="en-US" dirty="0"/>
              <a:t>Just Culture-based Performance Management</a:t>
            </a:r>
          </a:p>
          <a:p>
            <a:pPr lvl="1"/>
            <a:r>
              <a:rPr lang="en-US" dirty="0"/>
              <a:t>Event reporting and review process</a:t>
            </a:r>
          </a:p>
          <a:p>
            <a:pPr lvl="1"/>
            <a:r>
              <a:rPr lang="en-US" dirty="0"/>
              <a:t>HeRO awards, programs, luncheons</a:t>
            </a:r>
          </a:p>
        </p:txBody>
      </p:sp>
      <p:sp>
        <p:nvSpPr>
          <p:cNvPr id="2" name="Date Placeholder 1">
            <a:extLst>
              <a:ext uri="{FF2B5EF4-FFF2-40B4-BE49-F238E27FC236}">
                <a16:creationId xmlns="" xmlns:a16="http://schemas.microsoft.com/office/drawing/2014/main" id="{0A339CF2-EA08-4DDC-B126-EB6A35387009}"/>
              </a:ext>
            </a:extLst>
          </p:cNvPr>
          <p:cNvSpPr>
            <a:spLocks noGrp="1"/>
          </p:cNvSpPr>
          <p:nvPr>
            <p:ph type="dt" sz="half" idx="10"/>
          </p:nvPr>
        </p:nvSpPr>
        <p:spPr/>
        <p:txBody>
          <a:bodyPr/>
          <a:lstStyle/>
          <a:p>
            <a:fld id="{B9B3DAE5-30FB-8C41-8E41-BE7E3E1C1E06}" type="datetime4">
              <a:rPr lang="en-US" smtClean="0"/>
              <a:pPr/>
              <a:t>June 17, 2019</a:t>
            </a:fld>
            <a:endParaRPr lang="en-US" dirty="0"/>
          </a:p>
        </p:txBody>
      </p:sp>
      <p:sp>
        <p:nvSpPr>
          <p:cNvPr id="3" name="Slide Number Placeholder 2">
            <a:extLst>
              <a:ext uri="{FF2B5EF4-FFF2-40B4-BE49-F238E27FC236}">
                <a16:creationId xmlns="" xmlns:a16="http://schemas.microsoft.com/office/drawing/2014/main" id="{09C25CE1-7FD0-4C0C-B3E0-2062A21B1474}"/>
              </a:ext>
            </a:extLst>
          </p:cNvPr>
          <p:cNvSpPr>
            <a:spLocks noGrp="1"/>
          </p:cNvSpPr>
          <p:nvPr>
            <p:ph type="sldNum" sz="quarter" idx="12"/>
          </p:nvPr>
        </p:nvSpPr>
        <p:spPr/>
        <p:txBody>
          <a:bodyPr/>
          <a:lstStyle/>
          <a:p>
            <a:fld id="{D3B8DEE4-E1CE-D843-93C6-BCDE319A6831}" type="slidenum">
              <a:rPr lang="en-US" smtClean="0"/>
              <a:pPr/>
              <a:t>20</a:t>
            </a:fld>
            <a:endParaRPr lang="en-US" dirty="0"/>
          </a:p>
        </p:txBody>
      </p:sp>
    </p:spTree>
    <p:extLst>
      <p:ext uri="{BB962C8B-B14F-4D97-AF65-F5344CB8AC3E}">
        <p14:creationId xmlns:p14="http://schemas.microsoft.com/office/powerpoint/2010/main" val="162990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896" b="11901"/>
          <a:stretch/>
        </p:blipFill>
        <p:spPr>
          <a:xfrm>
            <a:off x="521455" y="533400"/>
            <a:ext cx="8311185" cy="5473699"/>
          </a:xfrm>
          <a:prstGeom prst="rect">
            <a:avLst/>
          </a:prstGeom>
        </p:spPr>
      </p:pic>
    </p:spTree>
    <p:extLst>
      <p:ext uri="{BB962C8B-B14F-4D97-AF65-F5344CB8AC3E}">
        <p14:creationId xmlns:p14="http://schemas.microsoft.com/office/powerpoint/2010/main" val="36156984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SlideONE.png"/>
          <p:cNvPicPr>
            <a:picLocks noChangeAspect="1"/>
          </p:cNvPicPr>
          <p:nvPr/>
        </p:nvPicPr>
        <p:blipFill>
          <a:blip r:embed="rId3" cstate="print"/>
          <a:stretch>
            <a:fillRect/>
          </a:stretch>
        </p:blipFill>
        <p:spPr>
          <a:xfrm>
            <a:off x="97269" y="381000"/>
            <a:ext cx="8970531" cy="5273045"/>
          </a:xfrm>
          <a:prstGeom prst="rect">
            <a:avLst/>
          </a:prstGeom>
        </p:spPr>
      </p:pic>
    </p:spTree>
    <p:extLst>
      <p:ext uri="{BB962C8B-B14F-4D97-AF65-F5344CB8AC3E}">
        <p14:creationId xmlns:p14="http://schemas.microsoft.com/office/powerpoint/2010/main" val="10436744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 name="AutoShape 6" descr="http://www.tipmine.com/assets/play-icon-07930b0bed08964a7bebbbf241f38b35.svg"/>
          <p:cNvSpPr>
            <a:spLocks noChangeAspect="1" noChangeArrowheads="1"/>
          </p:cNvSpPr>
          <p:nvPr/>
        </p:nvSpPr>
        <p:spPr bwMode="auto">
          <a:xfrm>
            <a:off x="155575" y="1337148"/>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104" name="AutoShape 10" descr="http://www.tipmine.com/assets/play-icon-07930b0bed08964a7bebbbf241f38b35.svg"/>
          <p:cNvSpPr>
            <a:spLocks noChangeAspect="1" noChangeArrowheads="1"/>
          </p:cNvSpPr>
          <p:nvPr/>
        </p:nvSpPr>
        <p:spPr bwMode="auto">
          <a:xfrm>
            <a:off x="155575" y="1337148"/>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3" name="Cloud Callout 32"/>
          <p:cNvSpPr/>
          <p:nvPr/>
        </p:nvSpPr>
        <p:spPr>
          <a:xfrm>
            <a:off x="2167377" y="3160559"/>
            <a:ext cx="1650671" cy="9656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latin typeface="Tahoma" pitchFamily="34" charset="0"/>
                <a:ea typeface="Tahoma" pitchFamily="34" charset="0"/>
                <a:cs typeface="Tahoma" pitchFamily="34" charset="0"/>
              </a:rPr>
              <a:t>Realities of Actual Context</a:t>
            </a:r>
            <a:endParaRPr lang="en-US" dirty="0">
              <a:solidFill>
                <a:schemeClr val="bg1"/>
              </a:solidFill>
              <a:latin typeface="Tahoma" pitchFamily="34" charset="0"/>
              <a:ea typeface="Tahoma" pitchFamily="34" charset="0"/>
              <a:cs typeface="Tahoma" pitchFamily="34" charset="0"/>
            </a:endParaRPr>
          </a:p>
        </p:txBody>
      </p:sp>
      <p:sp>
        <p:nvSpPr>
          <p:cNvPr id="23" name="Rounded Rectangle 22">
            <a:extLst>
              <a:ext uri="{FF2B5EF4-FFF2-40B4-BE49-F238E27FC236}">
                <a16:creationId xmlns="" xmlns:a16="http://schemas.microsoft.com/office/drawing/2014/main" id="{2802DBCC-63D2-46CE-9CD8-5BD2378E4683}"/>
              </a:ext>
            </a:extLst>
          </p:cNvPr>
          <p:cNvSpPr/>
          <p:nvPr/>
        </p:nvSpPr>
        <p:spPr>
          <a:xfrm>
            <a:off x="414051" y="2642203"/>
            <a:ext cx="2030412" cy="628650"/>
          </a:xfrm>
          <a:prstGeom prst="roundRect">
            <a:avLst>
              <a:gd name="adj" fmla="val 9849"/>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ahoma" pitchFamily="34" charset="0"/>
              <a:ea typeface="Tahoma" pitchFamily="34" charset="0"/>
              <a:cs typeface="Tahoma" pitchFamily="34" charset="0"/>
            </a:endParaRPr>
          </a:p>
        </p:txBody>
      </p:sp>
      <p:sp>
        <p:nvSpPr>
          <p:cNvPr id="26" name="TextBox 63"/>
          <p:cNvSpPr txBox="1">
            <a:spLocks noChangeArrowheads="1"/>
          </p:cNvSpPr>
          <p:nvPr/>
        </p:nvSpPr>
        <p:spPr bwMode="auto">
          <a:xfrm>
            <a:off x="246542" y="3353535"/>
            <a:ext cx="1978025" cy="1246495"/>
          </a:xfrm>
          <a:prstGeom prst="rect">
            <a:avLst/>
          </a:prstGeom>
          <a:noFill/>
          <a:ln w="9525">
            <a:noFill/>
            <a:miter lim="800000"/>
            <a:headEnd/>
            <a:tailEnd/>
          </a:ln>
        </p:spPr>
        <p:txBody>
          <a:bodyPr wrap="square" rIns="0">
            <a:spAutoFit/>
          </a:bodyPr>
          <a:lstStyle/>
          <a:p>
            <a:pPr algn="ctr">
              <a:lnSpc>
                <a:spcPts val="1800"/>
              </a:lnSpc>
            </a:pPr>
            <a:r>
              <a:rPr lang="en-US" altLang="en-US" sz="1500" dirty="0">
                <a:solidFill>
                  <a:srgbClr val="0070C0"/>
                </a:solidFill>
                <a:latin typeface="Tahoma" pitchFamily="34" charset="0"/>
                <a:ea typeface="Tahoma" pitchFamily="34" charset="0"/>
                <a:cs typeface="Tahoma" pitchFamily="34" charset="0"/>
              </a:rPr>
              <a:t>Design System for High Quality and Safety, Low Risk</a:t>
            </a:r>
          </a:p>
          <a:p>
            <a:pPr algn="ctr">
              <a:lnSpc>
                <a:spcPts val="1800"/>
              </a:lnSpc>
            </a:pPr>
            <a:endParaRPr lang="en-US" altLang="en-US" dirty="0">
              <a:solidFill>
                <a:srgbClr val="0070C0"/>
              </a:solidFill>
              <a:latin typeface="Tahoma" pitchFamily="34" charset="0"/>
              <a:ea typeface="Tahoma" pitchFamily="34" charset="0"/>
              <a:cs typeface="Tahoma" pitchFamily="34" charset="0"/>
            </a:endParaRPr>
          </a:p>
          <a:p>
            <a:pPr algn="ctr">
              <a:lnSpc>
                <a:spcPts val="1800"/>
              </a:lnSpc>
            </a:pPr>
            <a:endParaRPr lang="en-US" altLang="en-US" dirty="0">
              <a:solidFill>
                <a:srgbClr val="0070C0"/>
              </a:solidFill>
              <a:latin typeface="Tahoma" pitchFamily="34" charset="0"/>
              <a:ea typeface="Tahoma" pitchFamily="34" charset="0"/>
              <a:cs typeface="Tahoma" pitchFamily="34" charset="0"/>
            </a:endParaRPr>
          </a:p>
        </p:txBody>
      </p:sp>
      <p:sp>
        <p:nvSpPr>
          <p:cNvPr id="35" name="Rectangle 34"/>
          <p:cNvSpPr/>
          <p:nvPr/>
        </p:nvSpPr>
        <p:spPr>
          <a:xfrm>
            <a:off x="410813" y="2731774"/>
            <a:ext cx="2057400" cy="562142"/>
          </a:xfrm>
          <a:prstGeom prst="rect">
            <a:avLst/>
          </a:prstGeom>
        </p:spPr>
        <p:txBody>
          <a:bodyPr wrap="square">
            <a:spAutoFit/>
          </a:bodyPr>
          <a:lstStyle/>
          <a:p>
            <a:pPr algn="ctr">
              <a:lnSpc>
                <a:spcPts val="1800"/>
              </a:lnSpc>
            </a:pPr>
            <a:r>
              <a:rPr lang="en-US" altLang="en-US" sz="2500" dirty="0">
                <a:solidFill>
                  <a:schemeClr val="bg1"/>
                </a:solidFill>
                <a:latin typeface="Tahoma" pitchFamily="34" charset="0"/>
                <a:ea typeface="Tahoma" pitchFamily="34" charset="0"/>
                <a:cs typeface="Tahoma" pitchFamily="34" charset="0"/>
              </a:rPr>
              <a:t>Primary Prevention</a:t>
            </a:r>
          </a:p>
        </p:txBody>
      </p:sp>
      <p:sp>
        <p:nvSpPr>
          <p:cNvPr id="25" name="Rounded Rectangle 24">
            <a:extLst>
              <a:ext uri="{FF2B5EF4-FFF2-40B4-BE49-F238E27FC236}">
                <a16:creationId xmlns="" xmlns:a16="http://schemas.microsoft.com/office/drawing/2014/main" id="{50CA5398-04B8-4428-BD6F-F06CE1ACC19E}"/>
              </a:ext>
            </a:extLst>
          </p:cNvPr>
          <p:cNvSpPr/>
          <p:nvPr/>
        </p:nvSpPr>
        <p:spPr>
          <a:xfrm>
            <a:off x="3535013" y="2641012"/>
            <a:ext cx="2133600" cy="628650"/>
          </a:xfrm>
          <a:prstGeom prst="roundRect">
            <a:avLst>
              <a:gd name="adj" fmla="val 11577"/>
            </a:avLst>
          </a:prstGeom>
          <a:gradFill flip="none" rotWithShape="1">
            <a:gsLst>
              <a:gs pos="0">
                <a:srgbClr val="005DA2"/>
              </a:gs>
              <a:gs pos="35000">
                <a:srgbClr val="0070C0"/>
              </a:gs>
              <a:gs pos="50000">
                <a:srgbClr val="2DA5FF"/>
              </a:gs>
              <a:gs pos="65000">
                <a:srgbClr val="FFD85D"/>
              </a:gs>
              <a:gs pos="80000">
                <a:srgbClr val="FFCE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ahoma" pitchFamily="34" charset="0"/>
              <a:ea typeface="Tahoma" pitchFamily="34" charset="0"/>
              <a:cs typeface="Tahoma" pitchFamily="34" charset="0"/>
            </a:endParaRPr>
          </a:p>
        </p:txBody>
      </p:sp>
      <p:sp>
        <p:nvSpPr>
          <p:cNvPr id="32" name="TextBox 63"/>
          <p:cNvSpPr txBox="1">
            <a:spLocks noChangeArrowheads="1"/>
          </p:cNvSpPr>
          <p:nvPr/>
        </p:nvSpPr>
        <p:spPr bwMode="auto">
          <a:xfrm>
            <a:off x="3658718" y="3362442"/>
            <a:ext cx="1978025" cy="1015663"/>
          </a:xfrm>
          <a:prstGeom prst="rect">
            <a:avLst/>
          </a:prstGeom>
          <a:noFill/>
          <a:ln w="9525">
            <a:noFill/>
            <a:miter lim="800000"/>
            <a:headEnd/>
            <a:tailEnd/>
          </a:ln>
        </p:spPr>
        <p:txBody>
          <a:bodyPr wrap="square" rIns="0">
            <a:spAutoFit/>
          </a:bodyPr>
          <a:lstStyle/>
          <a:p>
            <a:pPr algn="ctr">
              <a:lnSpc>
                <a:spcPts val="1800"/>
              </a:lnSpc>
            </a:pPr>
            <a:r>
              <a:rPr lang="en-US" altLang="en-US" sz="1500" dirty="0">
                <a:solidFill>
                  <a:srgbClr val="0070C0"/>
                </a:solidFill>
                <a:latin typeface="Tahoma" pitchFamily="34" charset="0"/>
                <a:ea typeface="Tahoma" pitchFamily="34" charset="0"/>
                <a:cs typeface="Tahoma" pitchFamily="34" charset="0"/>
              </a:rPr>
              <a:t>Identify and Mitigate Existing Hazards</a:t>
            </a:r>
          </a:p>
          <a:p>
            <a:pPr algn="ctr">
              <a:lnSpc>
                <a:spcPts val="1800"/>
              </a:lnSpc>
            </a:pPr>
            <a:endParaRPr lang="en-US" altLang="en-US" dirty="0">
              <a:solidFill>
                <a:srgbClr val="0070C0"/>
              </a:solidFill>
              <a:latin typeface="Tahoma" pitchFamily="34" charset="0"/>
              <a:ea typeface="Tahoma" pitchFamily="34" charset="0"/>
              <a:cs typeface="Tahoma" pitchFamily="34" charset="0"/>
            </a:endParaRPr>
          </a:p>
          <a:p>
            <a:pPr algn="ctr">
              <a:lnSpc>
                <a:spcPts val="1800"/>
              </a:lnSpc>
            </a:pPr>
            <a:endParaRPr lang="en-US" altLang="en-US" dirty="0">
              <a:solidFill>
                <a:srgbClr val="0070C0"/>
              </a:solidFill>
              <a:latin typeface="Tahoma" pitchFamily="34" charset="0"/>
              <a:ea typeface="Tahoma" pitchFamily="34" charset="0"/>
              <a:cs typeface="Tahoma" pitchFamily="34" charset="0"/>
            </a:endParaRPr>
          </a:p>
        </p:txBody>
      </p:sp>
      <p:sp>
        <p:nvSpPr>
          <p:cNvPr id="36" name="Rectangle 35"/>
          <p:cNvSpPr/>
          <p:nvPr/>
        </p:nvSpPr>
        <p:spPr>
          <a:xfrm>
            <a:off x="3535013" y="2731774"/>
            <a:ext cx="2209800" cy="562142"/>
          </a:xfrm>
          <a:prstGeom prst="rect">
            <a:avLst/>
          </a:prstGeom>
        </p:spPr>
        <p:txBody>
          <a:bodyPr wrap="square">
            <a:spAutoFit/>
          </a:bodyPr>
          <a:lstStyle/>
          <a:p>
            <a:pPr algn="ctr">
              <a:lnSpc>
                <a:spcPts val="1800"/>
              </a:lnSpc>
            </a:pPr>
            <a:r>
              <a:rPr lang="en-US" altLang="en-US" sz="2500" dirty="0">
                <a:solidFill>
                  <a:schemeClr val="bg1"/>
                </a:solidFill>
                <a:latin typeface="Tahoma" pitchFamily="34" charset="0"/>
                <a:ea typeface="Tahoma" pitchFamily="34" charset="0"/>
                <a:cs typeface="Tahoma" pitchFamily="34" charset="0"/>
              </a:rPr>
              <a:t>Secondary Prevention</a:t>
            </a:r>
          </a:p>
        </p:txBody>
      </p:sp>
      <p:grpSp>
        <p:nvGrpSpPr>
          <p:cNvPr id="2" name="Group 4">
            <a:extLst>
              <a:ext uri="{FF2B5EF4-FFF2-40B4-BE49-F238E27FC236}">
                <a16:creationId xmlns="" xmlns:a16="http://schemas.microsoft.com/office/drawing/2014/main" id="{333292D8-49C3-144E-9F65-B76874172204}"/>
              </a:ext>
            </a:extLst>
          </p:cNvPr>
          <p:cNvGrpSpPr/>
          <p:nvPr/>
        </p:nvGrpSpPr>
        <p:grpSpPr>
          <a:xfrm>
            <a:off x="477838" y="2231571"/>
            <a:ext cx="8355012" cy="2261741"/>
            <a:chOff x="437801" y="1981200"/>
            <a:chExt cx="8355012" cy="2261741"/>
          </a:xfrm>
        </p:grpSpPr>
        <p:sp>
          <p:nvSpPr>
            <p:cNvPr id="27" name="TextBox 26"/>
            <p:cNvSpPr txBox="1">
              <a:spLocks noChangeArrowheads="1"/>
            </p:cNvSpPr>
            <p:nvPr/>
          </p:nvSpPr>
          <p:spPr bwMode="auto">
            <a:xfrm>
              <a:off x="6887813" y="3081381"/>
              <a:ext cx="1905000" cy="553998"/>
            </a:xfrm>
            <a:prstGeom prst="rect">
              <a:avLst/>
            </a:prstGeom>
            <a:noFill/>
            <a:ln w="9525">
              <a:noFill/>
              <a:miter lim="800000"/>
              <a:headEnd/>
              <a:tailEnd/>
            </a:ln>
          </p:spPr>
          <p:txBody>
            <a:bodyPr wrap="square">
              <a:spAutoFit/>
            </a:bodyPr>
            <a:lstStyle/>
            <a:p>
              <a:pPr algn="ctr">
                <a:lnSpc>
                  <a:spcPts val="1800"/>
                </a:lnSpc>
              </a:pPr>
              <a:r>
                <a:rPr lang="en-US" altLang="en-US" sz="1500" dirty="0">
                  <a:solidFill>
                    <a:srgbClr val="E6AF00"/>
                  </a:solidFill>
                  <a:latin typeface="Tahoma" pitchFamily="34" charset="0"/>
                  <a:ea typeface="Tahoma" pitchFamily="34" charset="0"/>
                  <a:cs typeface="Tahoma" pitchFamily="34" charset="0"/>
                </a:rPr>
                <a:t>Recover and Learn from Events</a:t>
              </a:r>
            </a:p>
          </p:txBody>
        </p:sp>
        <p:sp>
          <p:nvSpPr>
            <p:cNvPr id="34" name="Rounded Rectangle 33">
              <a:extLst>
                <a:ext uri="{FF2B5EF4-FFF2-40B4-BE49-F238E27FC236}">
                  <a16:creationId xmlns="" xmlns:a16="http://schemas.microsoft.com/office/drawing/2014/main" id="{74CC07B2-3975-49F7-9012-160464299F5E}"/>
                </a:ext>
              </a:extLst>
            </p:cNvPr>
            <p:cNvSpPr/>
            <p:nvPr/>
          </p:nvSpPr>
          <p:spPr>
            <a:xfrm>
              <a:off x="6735413" y="2368862"/>
              <a:ext cx="2057400" cy="628650"/>
            </a:xfrm>
            <a:prstGeom prst="roundRect">
              <a:avLst>
                <a:gd name="adj" fmla="val 9475"/>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ahoma" pitchFamily="34" charset="0"/>
                <a:ea typeface="Tahoma" pitchFamily="34" charset="0"/>
                <a:cs typeface="Tahoma" pitchFamily="34" charset="0"/>
              </a:endParaRPr>
            </a:p>
          </p:txBody>
        </p:sp>
        <p:sp>
          <p:nvSpPr>
            <p:cNvPr id="37" name="Rectangle 36"/>
            <p:cNvSpPr/>
            <p:nvPr/>
          </p:nvSpPr>
          <p:spPr>
            <a:xfrm>
              <a:off x="6735413" y="2459624"/>
              <a:ext cx="2057400" cy="562142"/>
            </a:xfrm>
            <a:prstGeom prst="rect">
              <a:avLst/>
            </a:prstGeom>
          </p:spPr>
          <p:txBody>
            <a:bodyPr wrap="square">
              <a:spAutoFit/>
            </a:bodyPr>
            <a:lstStyle/>
            <a:p>
              <a:pPr algn="ctr">
                <a:lnSpc>
                  <a:spcPts val="1800"/>
                </a:lnSpc>
              </a:pPr>
              <a:r>
                <a:rPr lang="en-US" altLang="en-US" sz="2500" dirty="0">
                  <a:solidFill>
                    <a:schemeClr val="bg1"/>
                  </a:solidFill>
                  <a:latin typeface="Tahoma" pitchFamily="34" charset="0"/>
                  <a:ea typeface="Tahoma" pitchFamily="34" charset="0"/>
                  <a:cs typeface="Tahoma" pitchFamily="34" charset="0"/>
                </a:rPr>
                <a:t>Tertiary Prevention</a:t>
              </a:r>
            </a:p>
          </p:txBody>
        </p:sp>
        <p:sp>
          <p:nvSpPr>
            <p:cNvPr id="38" name="Explosion 1 37"/>
            <p:cNvSpPr/>
            <p:nvPr/>
          </p:nvSpPr>
          <p:spPr>
            <a:xfrm>
              <a:off x="5535013" y="2427714"/>
              <a:ext cx="1524000" cy="1815227"/>
            </a:xfrm>
            <a:prstGeom prst="irregularSeal1">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en-US" dirty="0">
                  <a:solidFill>
                    <a:schemeClr val="bg1"/>
                  </a:solidFill>
                  <a:latin typeface="Tahoma" pitchFamily="34" charset="0"/>
                  <a:ea typeface="Tahoma" pitchFamily="34" charset="0"/>
                  <a:cs typeface="Tahoma" pitchFamily="34" charset="0"/>
                </a:rPr>
                <a:t>Safety Event</a:t>
              </a:r>
            </a:p>
          </p:txBody>
        </p:sp>
        <p:sp>
          <p:nvSpPr>
            <p:cNvPr id="28" name="Rounded Rectangle 69">
              <a:extLst>
                <a:ext uri="{FF2B5EF4-FFF2-40B4-BE49-F238E27FC236}">
                  <a16:creationId xmlns="" xmlns:a16="http://schemas.microsoft.com/office/drawing/2014/main" id="{FB05E3F2-989C-4B25-A335-9BEC7A71A4C3}"/>
                </a:ext>
              </a:extLst>
            </p:cNvPr>
            <p:cNvSpPr/>
            <p:nvPr/>
          </p:nvSpPr>
          <p:spPr>
            <a:xfrm>
              <a:off x="437801" y="1981200"/>
              <a:ext cx="8355012" cy="268603"/>
            </a:xfrm>
            <a:prstGeom prst="roundRect">
              <a:avLst/>
            </a:prstGeom>
            <a:gradFill flip="none" rotWithShape="1">
              <a:gsLst>
                <a:gs pos="0">
                  <a:srgbClr val="005DA2"/>
                </a:gs>
                <a:gs pos="35000">
                  <a:srgbClr val="0070C0"/>
                </a:gs>
                <a:gs pos="50000">
                  <a:srgbClr val="2DA5FF"/>
                </a:gs>
                <a:gs pos="65000">
                  <a:srgbClr val="FFD85D"/>
                </a:gs>
                <a:gs pos="80000">
                  <a:srgbClr val="FFCE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ahoma" pitchFamily="34" charset="0"/>
                <a:ea typeface="Tahoma" pitchFamily="34" charset="0"/>
                <a:cs typeface="Tahoma" pitchFamily="34" charset="0"/>
              </a:endParaRPr>
            </a:p>
          </p:txBody>
        </p:sp>
        <p:sp>
          <p:nvSpPr>
            <p:cNvPr id="53" name="TextBox 52"/>
            <p:cNvSpPr txBox="1">
              <a:spLocks noChangeArrowheads="1"/>
            </p:cNvSpPr>
            <p:nvPr/>
          </p:nvSpPr>
          <p:spPr bwMode="auto">
            <a:xfrm>
              <a:off x="487017" y="2016591"/>
              <a:ext cx="1808923" cy="328616"/>
            </a:xfrm>
            <a:prstGeom prst="rect">
              <a:avLst/>
            </a:prstGeom>
            <a:noFill/>
            <a:ln w="9525">
              <a:noFill/>
              <a:miter lim="800000"/>
              <a:headEnd/>
              <a:tailEnd/>
            </a:ln>
          </p:spPr>
          <p:txBody>
            <a:bodyPr wrap="square" rIns="0">
              <a:spAutoFit/>
            </a:bodyPr>
            <a:lstStyle/>
            <a:p>
              <a:pPr algn="ctr">
                <a:lnSpc>
                  <a:spcPts val="1800"/>
                </a:lnSpc>
              </a:pPr>
              <a:r>
                <a:rPr lang="en-US" altLang="en-US" sz="2400" b="1" dirty="0">
                  <a:latin typeface="Tahoma" pitchFamily="34" charset="0"/>
                  <a:ea typeface="Tahoma" pitchFamily="34" charset="0"/>
                  <a:cs typeface="Tahoma" pitchFamily="34" charset="0"/>
                </a:rPr>
                <a:t>Proactive</a:t>
              </a:r>
              <a:endParaRPr lang="en-US" altLang="en-US" b="1" dirty="0">
                <a:solidFill>
                  <a:srgbClr val="0070C0"/>
                </a:solidFill>
                <a:latin typeface="Tahoma" pitchFamily="34" charset="0"/>
                <a:ea typeface="Tahoma" pitchFamily="34" charset="0"/>
                <a:cs typeface="Tahoma" pitchFamily="34" charset="0"/>
              </a:endParaRPr>
            </a:p>
          </p:txBody>
        </p:sp>
        <p:sp>
          <p:nvSpPr>
            <p:cNvPr id="54" name="TextBox 53"/>
            <p:cNvSpPr txBox="1">
              <a:spLocks noChangeArrowheads="1"/>
            </p:cNvSpPr>
            <p:nvPr/>
          </p:nvSpPr>
          <p:spPr bwMode="auto">
            <a:xfrm>
              <a:off x="3746278" y="2016590"/>
              <a:ext cx="1769940" cy="328616"/>
            </a:xfrm>
            <a:prstGeom prst="rect">
              <a:avLst/>
            </a:prstGeom>
            <a:noFill/>
            <a:ln w="9525">
              <a:noFill/>
              <a:miter lim="800000"/>
              <a:headEnd/>
              <a:tailEnd/>
            </a:ln>
          </p:spPr>
          <p:txBody>
            <a:bodyPr wrap="square" rIns="0">
              <a:spAutoFit/>
            </a:bodyPr>
            <a:lstStyle/>
            <a:p>
              <a:pPr algn="ctr">
                <a:lnSpc>
                  <a:spcPts val="1800"/>
                </a:lnSpc>
              </a:pPr>
              <a:r>
                <a:rPr lang="en-US" altLang="en-US" sz="2400" b="1" dirty="0">
                  <a:latin typeface="Tahoma" pitchFamily="34" charset="0"/>
                  <a:ea typeface="Tahoma" pitchFamily="34" charset="0"/>
                  <a:cs typeface="Tahoma" pitchFamily="34" charset="0"/>
                </a:rPr>
                <a:t>Proactive</a:t>
              </a:r>
              <a:endParaRPr lang="en-US" altLang="en-US" sz="2400" b="1" dirty="0">
                <a:solidFill>
                  <a:srgbClr val="0070C0"/>
                </a:solidFill>
                <a:latin typeface="Tahoma" pitchFamily="34" charset="0"/>
                <a:ea typeface="Tahoma" pitchFamily="34" charset="0"/>
                <a:cs typeface="Tahoma" pitchFamily="34" charset="0"/>
              </a:endParaRPr>
            </a:p>
          </p:txBody>
        </p:sp>
        <p:sp>
          <p:nvSpPr>
            <p:cNvPr id="55" name="TextBox 54"/>
            <p:cNvSpPr txBox="1">
              <a:spLocks noChangeArrowheads="1"/>
            </p:cNvSpPr>
            <p:nvPr/>
          </p:nvSpPr>
          <p:spPr bwMode="auto">
            <a:xfrm>
              <a:off x="7011059" y="2016590"/>
              <a:ext cx="1599194" cy="328616"/>
            </a:xfrm>
            <a:prstGeom prst="rect">
              <a:avLst/>
            </a:prstGeom>
            <a:noFill/>
            <a:ln w="9525">
              <a:noFill/>
              <a:miter lim="800000"/>
              <a:headEnd/>
              <a:tailEnd/>
            </a:ln>
          </p:spPr>
          <p:txBody>
            <a:bodyPr wrap="square" rIns="0">
              <a:spAutoFit/>
            </a:bodyPr>
            <a:lstStyle/>
            <a:p>
              <a:pPr algn="ctr">
                <a:lnSpc>
                  <a:spcPts val="1800"/>
                </a:lnSpc>
              </a:pPr>
              <a:r>
                <a:rPr lang="en-US" altLang="en-US" sz="2400" b="1" dirty="0">
                  <a:latin typeface="Tahoma" pitchFamily="34" charset="0"/>
                  <a:ea typeface="Tahoma" pitchFamily="34" charset="0"/>
                  <a:cs typeface="Tahoma" pitchFamily="34" charset="0"/>
                </a:rPr>
                <a:t>Reactive</a:t>
              </a:r>
              <a:endParaRPr lang="en-US" altLang="en-US" sz="2400" b="1" dirty="0">
                <a:solidFill>
                  <a:srgbClr val="0070C0"/>
                </a:solidFill>
                <a:latin typeface="Tahoma" pitchFamily="34" charset="0"/>
                <a:ea typeface="Tahoma" pitchFamily="34" charset="0"/>
                <a:cs typeface="Tahoma" pitchFamily="34" charset="0"/>
              </a:endParaRPr>
            </a:p>
          </p:txBody>
        </p:sp>
      </p:grpSp>
      <p:sp>
        <p:nvSpPr>
          <p:cNvPr id="29" name="Title 1">
            <a:extLst>
              <a:ext uri="{FF2B5EF4-FFF2-40B4-BE49-F238E27FC236}">
                <a16:creationId xmlns="" xmlns:a16="http://schemas.microsoft.com/office/drawing/2014/main" id="{4953DD70-D3DD-8E4E-B2A0-4ACD00A0EDEE}"/>
              </a:ext>
            </a:extLst>
          </p:cNvPr>
          <p:cNvSpPr txBox="1">
            <a:spLocks/>
          </p:cNvSpPr>
          <p:nvPr/>
        </p:nvSpPr>
        <p:spPr>
          <a:xfrm>
            <a:off x="477838" y="274638"/>
            <a:ext cx="8194675" cy="1143000"/>
          </a:xfrm>
          <a:prstGeom prst="rect">
            <a:avLst/>
          </a:prstGeom>
        </p:spPr>
        <p:txBody>
          <a:bodyPr/>
          <a:lstStyle>
            <a:lvl1pPr algn="l" defTabSz="457200" rtl="0" fontAlgn="base">
              <a:spcBef>
                <a:spcPct val="0"/>
              </a:spcBef>
              <a:spcAft>
                <a:spcPct val="0"/>
              </a:spcAft>
              <a:defRPr sz="3200" b="1" kern="1200">
                <a:solidFill>
                  <a:srgbClr val="002664"/>
                </a:solidFill>
                <a:latin typeface="Arial Bold"/>
                <a:ea typeface="+mj-ea"/>
                <a:cs typeface="Arial Bold"/>
              </a:defRPr>
            </a:lvl1pPr>
            <a:lvl2pPr algn="l" defTabSz="457200" rtl="0" fontAlgn="base">
              <a:spcBef>
                <a:spcPct val="0"/>
              </a:spcBef>
              <a:spcAft>
                <a:spcPct val="0"/>
              </a:spcAft>
              <a:defRPr sz="3200" b="1">
                <a:solidFill>
                  <a:srgbClr val="002664"/>
                </a:solidFill>
                <a:latin typeface="Arial Bold" pitchFamily="34" charset="0"/>
                <a:cs typeface="Arial Bold" pitchFamily="34" charset="0"/>
              </a:defRPr>
            </a:lvl2pPr>
            <a:lvl3pPr algn="l" defTabSz="457200" rtl="0" fontAlgn="base">
              <a:spcBef>
                <a:spcPct val="0"/>
              </a:spcBef>
              <a:spcAft>
                <a:spcPct val="0"/>
              </a:spcAft>
              <a:defRPr sz="3200" b="1">
                <a:solidFill>
                  <a:srgbClr val="002664"/>
                </a:solidFill>
                <a:latin typeface="Arial Bold" pitchFamily="34" charset="0"/>
                <a:cs typeface="Arial Bold" pitchFamily="34" charset="0"/>
              </a:defRPr>
            </a:lvl3pPr>
            <a:lvl4pPr algn="l" defTabSz="457200" rtl="0" fontAlgn="base">
              <a:spcBef>
                <a:spcPct val="0"/>
              </a:spcBef>
              <a:spcAft>
                <a:spcPct val="0"/>
              </a:spcAft>
              <a:defRPr sz="3200" b="1">
                <a:solidFill>
                  <a:srgbClr val="002664"/>
                </a:solidFill>
                <a:latin typeface="Arial Bold" pitchFamily="34" charset="0"/>
                <a:cs typeface="Arial Bold" pitchFamily="34" charset="0"/>
              </a:defRPr>
            </a:lvl4pPr>
            <a:lvl5pPr algn="l" defTabSz="457200" rtl="0" fontAlgn="base">
              <a:spcBef>
                <a:spcPct val="0"/>
              </a:spcBef>
              <a:spcAft>
                <a:spcPct val="0"/>
              </a:spcAft>
              <a:defRPr sz="3200" b="1">
                <a:solidFill>
                  <a:srgbClr val="002664"/>
                </a:solidFill>
                <a:latin typeface="Arial Bold" pitchFamily="34" charset="0"/>
                <a:cs typeface="Arial Bold" pitchFamily="34" charset="0"/>
              </a:defRPr>
            </a:lvl5pPr>
            <a:lvl6pPr marL="457200" algn="l" defTabSz="457200" rtl="0" fontAlgn="base">
              <a:spcBef>
                <a:spcPct val="0"/>
              </a:spcBef>
              <a:spcAft>
                <a:spcPct val="0"/>
              </a:spcAft>
              <a:defRPr sz="3200" b="1">
                <a:solidFill>
                  <a:srgbClr val="002664"/>
                </a:solidFill>
                <a:latin typeface="Arial Bold" pitchFamily="34" charset="0"/>
                <a:cs typeface="Arial Bold" pitchFamily="34" charset="0"/>
              </a:defRPr>
            </a:lvl6pPr>
            <a:lvl7pPr marL="914400" algn="l" defTabSz="457200" rtl="0" fontAlgn="base">
              <a:spcBef>
                <a:spcPct val="0"/>
              </a:spcBef>
              <a:spcAft>
                <a:spcPct val="0"/>
              </a:spcAft>
              <a:defRPr sz="3200" b="1">
                <a:solidFill>
                  <a:srgbClr val="002664"/>
                </a:solidFill>
                <a:latin typeface="Arial Bold" pitchFamily="34" charset="0"/>
                <a:cs typeface="Arial Bold" pitchFamily="34" charset="0"/>
              </a:defRPr>
            </a:lvl7pPr>
            <a:lvl8pPr marL="1371600" algn="l" defTabSz="457200" rtl="0" fontAlgn="base">
              <a:spcBef>
                <a:spcPct val="0"/>
              </a:spcBef>
              <a:spcAft>
                <a:spcPct val="0"/>
              </a:spcAft>
              <a:defRPr sz="3200" b="1">
                <a:solidFill>
                  <a:srgbClr val="002664"/>
                </a:solidFill>
                <a:latin typeface="Arial Bold" pitchFamily="34" charset="0"/>
                <a:cs typeface="Arial Bold" pitchFamily="34" charset="0"/>
              </a:defRPr>
            </a:lvl8pPr>
            <a:lvl9pPr marL="1828800" algn="l" defTabSz="457200" rtl="0" fontAlgn="base">
              <a:spcBef>
                <a:spcPct val="0"/>
              </a:spcBef>
              <a:spcAft>
                <a:spcPct val="0"/>
              </a:spcAft>
              <a:defRPr sz="3200" b="1">
                <a:solidFill>
                  <a:srgbClr val="002664"/>
                </a:solidFill>
                <a:latin typeface="Arial Bold" pitchFamily="34" charset="0"/>
                <a:cs typeface="Arial Bold" pitchFamily="34" charset="0"/>
              </a:defRPr>
            </a:lvl9pPr>
          </a:lstStyle>
          <a:p>
            <a:r>
              <a:rPr lang="en-US" dirty="0">
                <a:latin typeface="Arial Bold" pitchFamily="34" charset="0"/>
                <a:cs typeface="Arial Bold" pitchFamily="34" charset="0"/>
              </a:rPr>
              <a:t>MedStar Health’s </a:t>
            </a:r>
            <a:r>
              <a:rPr lang="en-US" dirty="0"/>
              <a:t>Integrated Patient Safety Transformational Model (</a:t>
            </a:r>
            <a:r>
              <a:rPr lang="en-US" dirty="0">
                <a:latin typeface="Arial Bold" pitchFamily="34" charset="0"/>
                <a:cs typeface="Arial Bold" pitchFamily="34" charset="0"/>
              </a:rPr>
              <a:t>PST)</a:t>
            </a:r>
            <a:r>
              <a:rPr lang="en-US" baseline="30000" dirty="0">
                <a:latin typeface="Arial Bold" pitchFamily="34" charset="0"/>
                <a:cs typeface="Arial Bold" pitchFamily="34" charset="0"/>
              </a:rPr>
              <a:t>TM</a:t>
            </a:r>
          </a:p>
          <a:p>
            <a:endParaRPr lang="en-US" dirty="0">
              <a:latin typeface="Arial Bold" pitchFamily="34" charset="0"/>
              <a:cs typeface="Arial Bold" pitchFamily="34" charset="0"/>
            </a:endParaRPr>
          </a:p>
        </p:txBody>
      </p:sp>
    </p:spTree>
    <p:extLst>
      <p:ext uri="{BB962C8B-B14F-4D97-AF65-F5344CB8AC3E}">
        <p14:creationId xmlns:p14="http://schemas.microsoft.com/office/powerpoint/2010/main" val="26986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 name="AutoShape 6" descr="http://www.tipmine.com/assets/play-icon-07930b0bed08964a7bebbbf241f38b35.svg"/>
          <p:cNvSpPr>
            <a:spLocks noChangeAspect="1" noChangeArrowheads="1"/>
          </p:cNvSpPr>
          <p:nvPr/>
        </p:nvSpPr>
        <p:spPr bwMode="auto">
          <a:xfrm>
            <a:off x="0" y="1234067"/>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104" name="AutoShape 10" descr="http://www.tipmine.com/assets/play-icon-07930b0bed08964a7bebbbf241f38b35.svg"/>
          <p:cNvSpPr>
            <a:spLocks noChangeAspect="1" noChangeArrowheads="1"/>
          </p:cNvSpPr>
          <p:nvPr/>
        </p:nvSpPr>
        <p:spPr bwMode="auto">
          <a:xfrm>
            <a:off x="0" y="1234067"/>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105" name="AutoShape 12" descr="http://www.tipmine.com/assets/play-icon-07930b0bed08964a7bebbbf241f38b35.svg"/>
          <p:cNvSpPr>
            <a:spLocks noChangeAspect="1" noChangeArrowheads="1"/>
          </p:cNvSpPr>
          <p:nvPr/>
        </p:nvSpPr>
        <p:spPr bwMode="auto">
          <a:xfrm>
            <a:off x="0" y="1234067"/>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106" name="AutoShape 17" descr="http://www.tipmine.com/assets/play-icon-07930b0bed08964a7bebbbf241f38b35.svg"/>
          <p:cNvSpPr>
            <a:spLocks noChangeAspect="1" noChangeArrowheads="1"/>
          </p:cNvSpPr>
          <p:nvPr/>
        </p:nvSpPr>
        <p:spPr bwMode="auto">
          <a:xfrm>
            <a:off x="0" y="1234067"/>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3107" name="AutoShape 19" descr="http://www.tipmine.com/assets/play-icon-07930b0bed08964a7bebbbf241f38b35.svg"/>
          <p:cNvSpPr>
            <a:spLocks noChangeAspect="1" noChangeArrowheads="1"/>
          </p:cNvSpPr>
          <p:nvPr/>
        </p:nvSpPr>
        <p:spPr bwMode="auto">
          <a:xfrm>
            <a:off x="0" y="1234067"/>
            <a:ext cx="304800" cy="228601"/>
          </a:xfrm>
          <a:prstGeom prst="rect">
            <a:avLst/>
          </a:prstGeom>
          <a:noFill/>
          <a:ln w="9525">
            <a:noFill/>
            <a:miter lim="800000"/>
            <a:headEnd/>
            <a:tailEnd/>
          </a:ln>
        </p:spPr>
        <p:txBody>
          <a:bodyPr/>
          <a:lstStyle/>
          <a:p>
            <a:pPr eaLnBrk="1" hangingPunct="1"/>
            <a:endParaRPr lang="en-US" altLang="en-US" dirty="0">
              <a:latin typeface="Tahoma" pitchFamily="34" charset="0"/>
              <a:ea typeface="Tahoma" pitchFamily="34" charset="0"/>
              <a:cs typeface="Tahoma" pitchFamily="34" charset="0"/>
            </a:endParaRPr>
          </a:p>
        </p:txBody>
      </p:sp>
      <p:sp>
        <p:nvSpPr>
          <p:cNvPr id="50" name="Rectangle 49"/>
          <p:cNvSpPr/>
          <p:nvPr/>
        </p:nvSpPr>
        <p:spPr>
          <a:xfrm>
            <a:off x="0" y="5208923"/>
            <a:ext cx="9144000" cy="7747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p:cNvSpPr/>
          <p:nvPr/>
        </p:nvSpPr>
        <p:spPr>
          <a:xfrm>
            <a:off x="280915" y="2833097"/>
            <a:ext cx="2228709" cy="23037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050" b="1" u="sng" dirty="0">
                <a:solidFill>
                  <a:schemeClr val="tx1"/>
                </a:solidFill>
                <a:latin typeface="Tahoma" pitchFamily="34" charset="0"/>
                <a:ea typeface="Tahoma" pitchFamily="34" charset="0"/>
                <a:cs typeface="Tahoma" pitchFamily="34" charset="0"/>
              </a:rPr>
              <a:t>Optimize System for Safety</a:t>
            </a:r>
          </a:p>
          <a:p>
            <a:pPr marL="137160" indent="-137160">
              <a:buFont typeface="+mj-lt"/>
              <a:buAutoNum type="arabicPeriod"/>
            </a:pPr>
            <a:r>
              <a:rPr lang="en-US" sz="1000" b="1" dirty="0">
                <a:solidFill>
                  <a:schemeClr val="tx1"/>
                </a:solidFill>
                <a:latin typeface="Tahoma" pitchFamily="34" charset="0"/>
                <a:ea typeface="Tahoma" pitchFamily="34" charset="0"/>
                <a:cs typeface="Tahoma" pitchFamily="34" charset="0"/>
              </a:rPr>
              <a:t>People </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Selection</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Training (initial/ongoing)</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Expectations/Guidelines</a:t>
            </a:r>
          </a:p>
          <a:p>
            <a:pPr marL="137160" indent="-137160">
              <a:buFont typeface="+mj-lt"/>
              <a:buAutoNum type="arabicPeriod" startAt="2"/>
            </a:pPr>
            <a:r>
              <a:rPr lang="en-US" sz="1000" b="1" dirty="0">
                <a:solidFill>
                  <a:schemeClr val="tx1"/>
                </a:solidFill>
                <a:latin typeface="Tahoma" pitchFamily="34" charset="0"/>
                <a:ea typeface="Tahoma" pitchFamily="34" charset="0"/>
                <a:cs typeface="Tahoma" pitchFamily="34" charset="0"/>
              </a:rPr>
              <a:t>System/Tech/Process</a:t>
            </a:r>
            <a:r>
              <a:rPr lang="en-US" sz="1000" dirty="0">
                <a:solidFill>
                  <a:schemeClr val="tx1"/>
                </a:solidFill>
                <a:latin typeface="Tahoma" pitchFamily="34" charset="0"/>
                <a:ea typeface="Tahoma" pitchFamily="34" charset="0"/>
                <a:cs typeface="Tahoma" pitchFamily="34" charset="0"/>
              </a:rPr>
              <a:t> </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Safety Culture</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Clinical Excellence</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Patient Satisfaction</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Process Design</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Standard Work</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Device Selection</a:t>
            </a:r>
          </a:p>
          <a:p>
            <a:pPr marL="182880" lvl="1" indent="-91440">
              <a:buFont typeface="Arial" pitchFamily="34" charset="0"/>
              <a:buChar char="•"/>
            </a:pPr>
            <a:r>
              <a:rPr lang="en-US" sz="1000" dirty="0">
                <a:solidFill>
                  <a:schemeClr val="tx1"/>
                </a:solidFill>
                <a:latin typeface="Tahoma" pitchFamily="34" charset="0"/>
                <a:ea typeface="Tahoma" pitchFamily="34" charset="0"/>
                <a:cs typeface="Tahoma" pitchFamily="34" charset="0"/>
              </a:rPr>
              <a:t>Built Design</a:t>
            </a:r>
          </a:p>
        </p:txBody>
      </p:sp>
      <p:sp>
        <p:nvSpPr>
          <p:cNvPr id="42" name="Rounded Rectangle 41"/>
          <p:cNvSpPr/>
          <p:nvPr/>
        </p:nvSpPr>
        <p:spPr>
          <a:xfrm>
            <a:off x="6422064" y="2707853"/>
            <a:ext cx="2341905" cy="2332553"/>
          </a:xfrm>
          <a:prstGeom prst="roundRect">
            <a:avLst/>
          </a:prstGeom>
          <a:solidFill>
            <a:srgbClr val="FCD900"/>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1450" indent="-171450"/>
            <a:r>
              <a:rPr lang="en-US" sz="1200" b="1" u="sng" dirty="0">
                <a:solidFill>
                  <a:schemeClr val="tx1"/>
                </a:solidFill>
                <a:latin typeface="Tahoma" pitchFamily="34" charset="0"/>
                <a:ea typeface="Tahoma" pitchFamily="34" charset="0"/>
                <a:cs typeface="Tahoma" pitchFamily="34" charset="0"/>
              </a:rPr>
              <a:t>Response to Events</a:t>
            </a:r>
          </a:p>
          <a:p>
            <a:pPr marL="171450" indent="-171450"/>
            <a:r>
              <a:rPr lang="en-US" sz="900" b="1" dirty="0">
                <a:solidFill>
                  <a:schemeClr val="tx1"/>
                </a:solidFill>
                <a:latin typeface="Tahoma" pitchFamily="34" charset="0"/>
                <a:ea typeface="Tahoma" pitchFamily="34" charset="0"/>
                <a:cs typeface="Tahoma" pitchFamily="34" charset="0"/>
              </a:rPr>
              <a:t>“CANDOR” Program</a:t>
            </a:r>
          </a:p>
          <a:p>
            <a:pPr marL="137160" indent="-137160" defTabSz="137160">
              <a:buFont typeface="+mj-lt"/>
              <a:buAutoNum type="arabicPeriod"/>
            </a:pPr>
            <a:r>
              <a:rPr lang="en-US" sz="1000" dirty="0">
                <a:solidFill>
                  <a:schemeClr val="tx1"/>
                </a:solidFill>
                <a:latin typeface="Tahoma" pitchFamily="34" charset="0"/>
                <a:ea typeface="Tahoma" pitchFamily="34" charset="0"/>
                <a:cs typeface="Tahoma" pitchFamily="34" charset="0"/>
              </a:rPr>
              <a:t> SUO–Early Notifications</a:t>
            </a:r>
          </a:p>
          <a:p>
            <a:pPr marL="137160" indent="-137160" defTabSz="137160">
              <a:buFont typeface="+mj-lt"/>
              <a:buAutoNum type="arabicPeriod"/>
            </a:pPr>
            <a:r>
              <a:rPr lang="en-US" sz="1000" dirty="0">
                <a:solidFill>
                  <a:schemeClr val="tx1"/>
                </a:solidFill>
                <a:latin typeface="Tahoma" pitchFamily="34" charset="0"/>
                <a:ea typeface="Tahoma" pitchFamily="34" charset="0"/>
                <a:cs typeface="Tahoma" pitchFamily="34" charset="0"/>
              </a:rPr>
              <a:t> Event Reviews–Early Learning</a:t>
            </a:r>
          </a:p>
          <a:p>
            <a:pPr marL="137160" indent="-137160" defTabSz="137160">
              <a:buFont typeface="+mj-lt"/>
              <a:buAutoNum type="arabicPeriod"/>
            </a:pPr>
            <a:r>
              <a:rPr lang="en-US" sz="1000" dirty="0">
                <a:solidFill>
                  <a:schemeClr val="tx1"/>
                </a:solidFill>
                <a:latin typeface="Tahoma" pitchFamily="34" charset="0"/>
                <a:ea typeface="Tahoma" pitchFamily="34" charset="0"/>
                <a:cs typeface="Tahoma" pitchFamily="34" charset="0"/>
              </a:rPr>
              <a:t> Care for Patient &amp; Family</a:t>
            </a:r>
          </a:p>
          <a:p>
            <a:pPr marL="182880" lvl="1">
              <a:buFont typeface="Arial" pitchFamily="34" charset="0"/>
              <a:buChar char="•"/>
            </a:pPr>
            <a:r>
              <a:rPr lang="en-US" sz="1000" dirty="0">
                <a:solidFill>
                  <a:schemeClr val="tx1"/>
                </a:solidFill>
                <a:latin typeface="Tahoma" pitchFamily="34" charset="0"/>
                <a:ea typeface="Tahoma" pitchFamily="34" charset="0"/>
                <a:cs typeface="Tahoma" pitchFamily="34" charset="0"/>
              </a:rPr>
              <a:t>Immediate Optimal Care</a:t>
            </a:r>
          </a:p>
          <a:p>
            <a:pPr marL="182880" lvl="1">
              <a:buFont typeface="Arial" pitchFamily="34" charset="0"/>
              <a:buChar char="•"/>
            </a:pPr>
            <a:r>
              <a:rPr lang="en-US" sz="1000" dirty="0">
                <a:solidFill>
                  <a:schemeClr val="tx1"/>
                </a:solidFill>
                <a:latin typeface="Tahoma" pitchFamily="34" charset="0"/>
                <a:ea typeface="Tahoma" pitchFamily="34" charset="0"/>
                <a:cs typeface="Tahoma" pitchFamily="34" charset="0"/>
              </a:rPr>
              <a:t>Transparent Communication </a:t>
            </a:r>
          </a:p>
          <a:p>
            <a:pPr marL="182880" lvl="1">
              <a:buFont typeface="Arial" pitchFamily="34" charset="0"/>
              <a:buChar char="•"/>
            </a:pPr>
            <a:r>
              <a:rPr lang="en-US" sz="1000" dirty="0">
                <a:solidFill>
                  <a:schemeClr val="tx1"/>
                </a:solidFill>
                <a:latin typeface="Tahoma" pitchFamily="34" charset="0"/>
                <a:ea typeface="Tahoma" pitchFamily="34" charset="0"/>
                <a:cs typeface="Tahoma" pitchFamily="34" charset="0"/>
              </a:rPr>
              <a:t>Hold all Bills (while learning)</a:t>
            </a:r>
          </a:p>
          <a:p>
            <a:pPr marL="182880" lvl="1">
              <a:buFont typeface="Arial" pitchFamily="34" charset="0"/>
              <a:buChar char="•"/>
            </a:pPr>
            <a:r>
              <a:rPr lang="en-US" sz="1000" dirty="0">
                <a:solidFill>
                  <a:schemeClr val="tx1"/>
                </a:solidFill>
                <a:latin typeface="Tahoma" pitchFamily="34" charset="0"/>
                <a:ea typeface="Tahoma" pitchFamily="34" charset="0"/>
                <a:cs typeface="Tahoma" pitchFamily="34" charset="0"/>
              </a:rPr>
              <a:t>Disclosure &amp; apology if fitting</a:t>
            </a:r>
          </a:p>
          <a:p>
            <a:pPr marL="137160" indent="-137160" defTabSz="137160">
              <a:buFont typeface="+mj-lt"/>
              <a:buAutoNum type="arabicPeriod"/>
            </a:pPr>
            <a:r>
              <a:rPr lang="en-US" sz="1000" dirty="0">
                <a:solidFill>
                  <a:schemeClr val="tx1"/>
                </a:solidFill>
                <a:latin typeface="Tahoma" pitchFamily="34" charset="0"/>
                <a:ea typeface="Tahoma" pitchFamily="34" charset="0"/>
                <a:cs typeface="Tahoma" pitchFamily="34" charset="0"/>
              </a:rPr>
              <a:t>Care for the Caregiver</a:t>
            </a:r>
          </a:p>
          <a:p>
            <a:pPr marL="137160" indent="-137160" defTabSz="137160">
              <a:buFont typeface="+mj-lt"/>
              <a:buAutoNum type="arabicPeriod"/>
            </a:pPr>
            <a:r>
              <a:rPr lang="en-US" sz="1000" dirty="0">
                <a:solidFill>
                  <a:schemeClr val="tx1"/>
                </a:solidFill>
                <a:latin typeface="Tahoma" pitchFamily="34" charset="0"/>
                <a:ea typeface="Tahoma" pitchFamily="34" charset="0"/>
                <a:cs typeface="Tahoma" pitchFamily="34" charset="0"/>
              </a:rPr>
              <a:t>Impact Change/Learning</a:t>
            </a:r>
          </a:p>
          <a:p>
            <a:pPr marL="205740" lvl="1">
              <a:buFont typeface="Arial" pitchFamily="34" charset="0"/>
              <a:buChar char="•"/>
            </a:pPr>
            <a:r>
              <a:rPr lang="en-US" sz="1000" dirty="0">
                <a:solidFill>
                  <a:schemeClr val="tx1"/>
                </a:solidFill>
                <a:latin typeface="Tahoma" pitchFamily="34" charset="0"/>
                <a:ea typeface="Tahoma" pitchFamily="34" charset="0"/>
                <a:cs typeface="Tahoma" pitchFamily="34" charset="0"/>
              </a:rPr>
              <a:t>System-focused (mitigation)</a:t>
            </a:r>
          </a:p>
          <a:p>
            <a:pPr marL="205740" lvl="1">
              <a:buFont typeface="Arial" pitchFamily="34" charset="0"/>
              <a:buChar char="•"/>
            </a:pPr>
            <a:r>
              <a:rPr lang="en-US" sz="1000" dirty="0">
                <a:solidFill>
                  <a:schemeClr val="tx1"/>
                </a:solidFill>
                <a:latin typeface="Tahoma" pitchFamily="34" charset="0"/>
                <a:ea typeface="Tahoma" pitchFamily="34" charset="0"/>
                <a:cs typeface="Tahoma" pitchFamily="34" charset="0"/>
              </a:rPr>
              <a:t>People-focused (peer review)</a:t>
            </a:r>
          </a:p>
        </p:txBody>
      </p:sp>
      <p:sp>
        <p:nvSpPr>
          <p:cNvPr id="43" name="Right Arrow 42"/>
          <p:cNvSpPr/>
          <p:nvPr/>
        </p:nvSpPr>
        <p:spPr>
          <a:xfrm>
            <a:off x="2499182" y="3652423"/>
            <a:ext cx="805536"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latin typeface="Tahoma" pitchFamily="34" charset="0"/>
                <a:ea typeface="Tahoma" pitchFamily="34" charset="0"/>
                <a:cs typeface="Tahoma" pitchFamily="34" charset="0"/>
              </a:rPr>
              <a:t>Learning</a:t>
            </a:r>
          </a:p>
        </p:txBody>
      </p:sp>
      <p:sp>
        <p:nvSpPr>
          <p:cNvPr id="45" name="Left Arrow 44"/>
          <p:cNvSpPr/>
          <p:nvPr/>
        </p:nvSpPr>
        <p:spPr>
          <a:xfrm>
            <a:off x="2444751" y="4017275"/>
            <a:ext cx="809041" cy="3528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latin typeface="Tahoma" pitchFamily="34" charset="0"/>
                <a:ea typeface="Tahoma" pitchFamily="34" charset="0"/>
                <a:cs typeface="Tahoma" pitchFamily="34" charset="0"/>
              </a:rPr>
              <a:t>Learning</a:t>
            </a:r>
          </a:p>
        </p:txBody>
      </p:sp>
      <p:sp>
        <p:nvSpPr>
          <p:cNvPr id="47" name="Slide Number Placeholder 3"/>
          <p:cNvSpPr>
            <a:spLocks noGrp="1"/>
          </p:cNvSpPr>
          <p:nvPr>
            <p:ph type="sldNum" sz="quarter" idx="12"/>
          </p:nvPr>
        </p:nvSpPr>
        <p:spPr>
          <a:xfrm>
            <a:off x="8274247" y="5195738"/>
            <a:ext cx="489723" cy="273844"/>
          </a:xfrm>
        </p:spPr>
        <p:txBody>
          <a:bodyPr/>
          <a:lstStyle/>
          <a:p>
            <a:fld id="{D3B8DEE4-E1CE-D843-93C6-BCDE319A6831}" type="slidenum">
              <a:rPr lang="en-US" smtClean="0">
                <a:latin typeface="Tahoma" pitchFamily="34" charset="0"/>
                <a:ea typeface="Tahoma" pitchFamily="34" charset="0"/>
                <a:cs typeface="Tahoma" pitchFamily="34" charset="0"/>
              </a:rPr>
              <a:pPr/>
              <a:t>24</a:t>
            </a:fld>
            <a:endParaRPr lang="en-US" dirty="0">
              <a:latin typeface="Tahoma" pitchFamily="34" charset="0"/>
              <a:ea typeface="Tahoma" pitchFamily="34" charset="0"/>
              <a:cs typeface="Tahoma" pitchFamily="34" charset="0"/>
            </a:endParaRPr>
          </a:p>
        </p:txBody>
      </p:sp>
      <p:sp>
        <p:nvSpPr>
          <p:cNvPr id="31" name="Rounded Rectangle 40">
            <a:extLst>
              <a:ext uri="{FF2B5EF4-FFF2-40B4-BE49-F238E27FC236}">
                <a16:creationId xmlns="" xmlns:a16="http://schemas.microsoft.com/office/drawing/2014/main" id="{67BEF6A5-0081-440C-9D8A-0CB5E3DD794B}"/>
              </a:ext>
            </a:extLst>
          </p:cNvPr>
          <p:cNvSpPr/>
          <p:nvPr/>
        </p:nvSpPr>
        <p:spPr>
          <a:xfrm>
            <a:off x="3253792" y="2752834"/>
            <a:ext cx="2651709" cy="2708776"/>
          </a:xfrm>
          <a:prstGeom prst="roundRect">
            <a:avLst/>
          </a:prstGeom>
          <a:gradFill>
            <a:gsLst>
              <a:gs pos="100000">
                <a:srgbClr val="FCD900"/>
              </a:gs>
              <a:gs pos="0">
                <a:srgbClr val="00B05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050" b="1" u="sng" dirty="0">
                <a:solidFill>
                  <a:schemeClr val="tx1"/>
                </a:solidFill>
                <a:latin typeface="Tahoma" pitchFamily="34" charset="0"/>
                <a:ea typeface="Tahoma" pitchFamily="34" charset="0"/>
                <a:cs typeface="Tahoma" pitchFamily="34" charset="0"/>
              </a:rPr>
              <a:t>Potential Data Sources: ID Risks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Associate Observations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Event &amp; Error Reports (PSE/RL)</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Risk Mgt /Claims Data</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Workers Comp</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Safety Survey Comments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HCAPS Scores &amp; Comments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Safety Huddle Notes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Peer Review, OPPE trends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Patient Complaints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SSE/Near Miss Event Reviews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Good Catch Program</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EMR Analytics &amp; Helpdesk Calls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Insurance/Risk Organizations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Marketing Feedback</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NRC Picker comments </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Public sites (Google/ZocDoc)</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Follow-Up Calls</a:t>
            </a:r>
          </a:p>
          <a:p>
            <a:pPr marL="137160" indent="-137160">
              <a:buFont typeface="+mj-lt"/>
              <a:buAutoNum type="arabicPeriod"/>
            </a:pPr>
            <a:r>
              <a:rPr lang="en-US" sz="800" dirty="0">
                <a:solidFill>
                  <a:schemeClr val="tx1"/>
                </a:solidFill>
                <a:latin typeface="Tahoma" pitchFamily="34" charset="0"/>
                <a:ea typeface="Tahoma" pitchFamily="34" charset="0"/>
                <a:cs typeface="Tahoma" pitchFamily="34" charset="0"/>
              </a:rPr>
              <a:t>Physician Satisfaction Surveys</a:t>
            </a:r>
          </a:p>
        </p:txBody>
      </p:sp>
      <p:sp>
        <p:nvSpPr>
          <p:cNvPr id="33" name="Title 1">
            <a:extLst>
              <a:ext uri="{FF2B5EF4-FFF2-40B4-BE49-F238E27FC236}">
                <a16:creationId xmlns="" xmlns:a16="http://schemas.microsoft.com/office/drawing/2014/main" id="{A4E7209F-F87F-4B52-AA25-F0A7B76DC153}"/>
              </a:ext>
            </a:extLst>
          </p:cNvPr>
          <p:cNvSpPr txBox="1">
            <a:spLocks/>
          </p:cNvSpPr>
          <p:nvPr/>
        </p:nvSpPr>
        <p:spPr>
          <a:xfrm>
            <a:off x="350764" y="657612"/>
            <a:ext cx="8328100" cy="857250"/>
          </a:xfrm>
          <a:prstGeom prst="rect">
            <a:avLst/>
          </a:prstGeom>
        </p:spPr>
        <p:txBody>
          <a:bodyPr>
            <a:normAutofit/>
          </a:bodyPr>
          <a:lstStyle>
            <a:lvl1pPr algn="l" defTabSz="457200" rtl="0" eaLnBrk="1" latinLnBrk="0" hangingPunct="1">
              <a:spcBef>
                <a:spcPct val="0"/>
              </a:spcBef>
              <a:buNone/>
              <a:defRPr sz="3200" b="1" i="0" kern="1200">
                <a:solidFill>
                  <a:srgbClr val="002664"/>
                </a:solidFill>
                <a:latin typeface="Arial Bold"/>
                <a:ea typeface="+mj-ea"/>
                <a:cs typeface="Arial Bold"/>
              </a:defRPr>
            </a:lvl1pPr>
          </a:lstStyle>
          <a:p>
            <a:r>
              <a:rPr lang="en-US" sz="2800" dirty="0">
                <a:latin typeface="Arial" panose="020B0604020202020204" pitchFamily="34" charset="0"/>
                <a:cs typeface="Arial" panose="020B0604020202020204" pitchFamily="34" charset="0"/>
              </a:rPr>
              <a:t>MedStar Health’s 3 Approaches to Safety &amp; Risk</a:t>
            </a:r>
            <a:endParaRPr lang="en-US" sz="2800" dirty="0">
              <a:latin typeface="Arial Bold" pitchFamily="34" charset="0"/>
              <a:cs typeface="Arial Bold" pitchFamily="34" charset="0"/>
            </a:endParaRPr>
          </a:p>
        </p:txBody>
      </p:sp>
      <p:sp>
        <p:nvSpPr>
          <p:cNvPr id="46" name="Right Arrow 42">
            <a:extLst>
              <a:ext uri="{FF2B5EF4-FFF2-40B4-BE49-F238E27FC236}">
                <a16:creationId xmlns="" xmlns:a16="http://schemas.microsoft.com/office/drawing/2014/main" id="{B38117A8-1D4C-461A-9001-E814E6B9AB00}"/>
              </a:ext>
            </a:extLst>
          </p:cNvPr>
          <p:cNvSpPr/>
          <p:nvPr/>
        </p:nvSpPr>
        <p:spPr>
          <a:xfrm>
            <a:off x="5616528" y="3635127"/>
            <a:ext cx="805536" cy="342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latin typeface="Tahoma" pitchFamily="34" charset="0"/>
                <a:ea typeface="Tahoma" pitchFamily="34" charset="0"/>
                <a:cs typeface="Tahoma" pitchFamily="34" charset="0"/>
              </a:rPr>
              <a:t>Learning</a:t>
            </a:r>
          </a:p>
        </p:txBody>
      </p:sp>
      <p:sp>
        <p:nvSpPr>
          <p:cNvPr id="51" name="Left Arrow 44">
            <a:extLst>
              <a:ext uri="{FF2B5EF4-FFF2-40B4-BE49-F238E27FC236}">
                <a16:creationId xmlns="" xmlns:a16="http://schemas.microsoft.com/office/drawing/2014/main" id="{F5CFC1BB-4264-4940-8441-F07BF502E6A1}"/>
              </a:ext>
            </a:extLst>
          </p:cNvPr>
          <p:cNvSpPr/>
          <p:nvPr/>
        </p:nvSpPr>
        <p:spPr>
          <a:xfrm>
            <a:off x="5562097" y="3999979"/>
            <a:ext cx="809041" cy="3528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latin typeface="Tahoma" pitchFamily="34" charset="0"/>
                <a:ea typeface="Tahoma" pitchFamily="34" charset="0"/>
                <a:cs typeface="Tahoma" pitchFamily="34" charset="0"/>
              </a:rPr>
              <a:t>Learning</a:t>
            </a:r>
          </a:p>
        </p:txBody>
      </p:sp>
      <p:sp>
        <p:nvSpPr>
          <p:cNvPr id="57" name="TextBox 63">
            <a:extLst>
              <a:ext uri="{FF2B5EF4-FFF2-40B4-BE49-F238E27FC236}">
                <a16:creationId xmlns="" xmlns:a16="http://schemas.microsoft.com/office/drawing/2014/main" id="{104307A6-2B7F-40A1-8B32-33538B39EE8B}"/>
              </a:ext>
            </a:extLst>
          </p:cNvPr>
          <p:cNvSpPr txBox="1">
            <a:spLocks noChangeArrowheads="1"/>
          </p:cNvSpPr>
          <p:nvPr/>
        </p:nvSpPr>
        <p:spPr bwMode="auto">
          <a:xfrm>
            <a:off x="324366" y="2035973"/>
            <a:ext cx="1978025" cy="784830"/>
          </a:xfrm>
          <a:prstGeom prst="rect">
            <a:avLst/>
          </a:prstGeom>
          <a:noFill/>
          <a:ln w="9525">
            <a:noFill/>
            <a:miter lim="800000"/>
            <a:headEnd/>
            <a:tailEnd/>
          </a:ln>
        </p:spPr>
        <p:txBody>
          <a:bodyPr wrap="square" rIns="0">
            <a:spAutoFit/>
          </a:bodyPr>
          <a:lstStyle/>
          <a:p>
            <a:pPr algn="ctr">
              <a:lnSpc>
                <a:spcPts val="1800"/>
              </a:lnSpc>
            </a:pPr>
            <a:r>
              <a:rPr lang="en-US" altLang="en-US" sz="1500" b="1" dirty="0">
                <a:solidFill>
                  <a:srgbClr val="002664"/>
                </a:solidFill>
                <a:latin typeface="Tahoma" pitchFamily="34" charset="0"/>
                <a:ea typeface="Tahoma" pitchFamily="34" charset="0"/>
                <a:cs typeface="Tahoma" pitchFamily="34" charset="0"/>
              </a:rPr>
              <a:t>Design System for High Quality and Safety, Low Risk</a:t>
            </a:r>
          </a:p>
        </p:txBody>
      </p:sp>
      <p:sp>
        <p:nvSpPr>
          <p:cNvPr id="58" name="TextBox 57">
            <a:extLst>
              <a:ext uri="{FF2B5EF4-FFF2-40B4-BE49-F238E27FC236}">
                <a16:creationId xmlns="" xmlns:a16="http://schemas.microsoft.com/office/drawing/2014/main" id="{A6593028-20F4-47DD-AA4D-281893A8DD4E}"/>
              </a:ext>
            </a:extLst>
          </p:cNvPr>
          <p:cNvSpPr txBox="1">
            <a:spLocks noChangeArrowheads="1"/>
          </p:cNvSpPr>
          <p:nvPr/>
        </p:nvSpPr>
        <p:spPr bwMode="auto">
          <a:xfrm>
            <a:off x="6603428" y="2054026"/>
            <a:ext cx="2075436" cy="553998"/>
          </a:xfrm>
          <a:prstGeom prst="rect">
            <a:avLst/>
          </a:prstGeom>
          <a:noFill/>
          <a:ln w="9525">
            <a:noFill/>
            <a:miter lim="800000"/>
            <a:headEnd/>
            <a:tailEnd/>
          </a:ln>
        </p:spPr>
        <p:txBody>
          <a:bodyPr wrap="square">
            <a:spAutoFit/>
          </a:bodyPr>
          <a:lstStyle/>
          <a:p>
            <a:pPr algn="ctr">
              <a:lnSpc>
                <a:spcPts val="1800"/>
              </a:lnSpc>
            </a:pPr>
            <a:r>
              <a:rPr lang="en-US" altLang="en-US" sz="1500" b="1" dirty="0">
                <a:solidFill>
                  <a:srgbClr val="002664"/>
                </a:solidFill>
                <a:latin typeface="Tahoma" pitchFamily="34" charset="0"/>
                <a:ea typeface="Tahoma" pitchFamily="34" charset="0"/>
                <a:cs typeface="Tahoma" pitchFamily="34" charset="0"/>
              </a:rPr>
              <a:t>Recover and Learn from Events</a:t>
            </a:r>
          </a:p>
        </p:txBody>
      </p:sp>
      <p:sp>
        <p:nvSpPr>
          <p:cNvPr id="59" name="Rounded Rectangle 69">
            <a:extLst>
              <a:ext uri="{FF2B5EF4-FFF2-40B4-BE49-F238E27FC236}">
                <a16:creationId xmlns="" xmlns:a16="http://schemas.microsoft.com/office/drawing/2014/main" id="{72691E8E-C4DD-4B6E-AC0C-CE959644A44D}"/>
              </a:ext>
            </a:extLst>
          </p:cNvPr>
          <p:cNvSpPr/>
          <p:nvPr/>
        </p:nvSpPr>
        <p:spPr>
          <a:xfrm>
            <a:off x="274638" y="1633324"/>
            <a:ext cx="8355012" cy="442453"/>
          </a:xfrm>
          <a:prstGeom prst="roundRect">
            <a:avLst/>
          </a:prstGeom>
          <a:gradFill flip="none" rotWithShape="1">
            <a:gsLst>
              <a:gs pos="100000">
                <a:srgbClr val="FCD900"/>
              </a:gs>
              <a:gs pos="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ahoma" pitchFamily="34" charset="0"/>
              <a:ea typeface="Tahoma" pitchFamily="34" charset="0"/>
              <a:cs typeface="Tahoma" pitchFamily="34" charset="0"/>
            </a:endParaRPr>
          </a:p>
        </p:txBody>
      </p:sp>
      <p:sp>
        <p:nvSpPr>
          <p:cNvPr id="60" name="TextBox 63">
            <a:extLst>
              <a:ext uri="{FF2B5EF4-FFF2-40B4-BE49-F238E27FC236}">
                <a16:creationId xmlns="" xmlns:a16="http://schemas.microsoft.com/office/drawing/2014/main" id="{6BBD05A6-5239-4115-AEA2-F05917FF82CE}"/>
              </a:ext>
            </a:extLst>
          </p:cNvPr>
          <p:cNvSpPr txBox="1">
            <a:spLocks noChangeArrowheads="1"/>
          </p:cNvSpPr>
          <p:nvPr/>
        </p:nvSpPr>
        <p:spPr bwMode="auto">
          <a:xfrm>
            <a:off x="3130869" y="2047430"/>
            <a:ext cx="2525712" cy="758734"/>
          </a:xfrm>
          <a:prstGeom prst="rect">
            <a:avLst/>
          </a:prstGeom>
          <a:noFill/>
          <a:ln w="9525">
            <a:noFill/>
            <a:miter lim="800000"/>
            <a:headEnd/>
            <a:tailEnd/>
          </a:ln>
        </p:spPr>
        <p:txBody>
          <a:bodyPr wrap="square" rIns="0">
            <a:spAutoFit/>
          </a:bodyPr>
          <a:lstStyle/>
          <a:p>
            <a:pPr algn="ctr">
              <a:lnSpc>
                <a:spcPts val="1800"/>
              </a:lnSpc>
            </a:pPr>
            <a:r>
              <a:rPr lang="en-US" altLang="en-US" sz="1200" b="1" dirty="0">
                <a:solidFill>
                  <a:srgbClr val="002664"/>
                </a:solidFill>
                <a:latin typeface="Tahoma" pitchFamily="34" charset="0"/>
                <a:ea typeface="Tahoma" pitchFamily="34" charset="0"/>
                <a:cs typeface="Tahoma" pitchFamily="34" charset="0"/>
              </a:rPr>
              <a:t>Identify (Data Science) </a:t>
            </a:r>
          </a:p>
          <a:p>
            <a:pPr algn="ctr">
              <a:lnSpc>
                <a:spcPts val="1800"/>
              </a:lnSpc>
            </a:pPr>
            <a:r>
              <a:rPr lang="en-US" altLang="en-US" sz="1200" b="1" dirty="0">
                <a:solidFill>
                  <a:srgbClr val="002664"/>
                </a:solidFill>
                <a:latin typeface="Tahoma" pitchFamily="34" charset="0"/>
                <a:ea typeface="Tahoma" pitchFamily="34" charset="0"/>
                <a:cs typeface="Tahoma" pitchFamily="34" charset="0"/>
              </a:rPr>
              <a:t>&amp; Mitigate (Safety Science)</a:t>
            </a:r>
          </a:p>
          <a:p>
            <a:pPr algn="ctr">
              <a:lnSpc>
                <a:spcPts val="1800"/>
              </a:lnSpc>
            </a:pPr>
            <a:r>
              <a:rPr lang="en-US" altLang="en-US" sz="1200" b="1" dirty="0">
                <a:solidFill>
                  <a:srgbClr val="002664"/>
                </a:solidFill>
                <a:latin typeface="Tahoma" pitchFamily="34" charset="0"/>
                <a:ea typeface="Tahoma" pitchFamily="34" charset="0"/>
                <a:cs typeface="Tahoma" pitchFamily="34" charset="0"/>
              </a:rPr>
              <a:t>Existing Hazards</a:t>
            </a:r>
          </a:p>
        </p:txBody>
      </p:sp>
      <p:sp>
        <p:nvSpPr>
          <p:cNvPr id="61" name="TextBox 60">
            <a:extLst>
              <a:ext uri="{FF2B5EF4-FFF2-40B4-BE49-F238E27FC236}">
                <a16:creationId xmlns="" xmlns:a16="http://schemas.microsoft.com/office/drawing/2014/main" id="{978798D3-C49F-4EEF-9FD3-890E5235411E}"/>
              </a:ext>
            </a:extLst>
          </p:cNvPr>
          <p:cNvSpPr txBox="1">
            <a:spLocks noChangeArrowheads="1"/>
          </p:cNvSpPr>
          <p:nvPr/>
        </p:nvSpPr>
        <p:spPr bwMode="auto">
          <a:xfrm>
            <a:off x="323853" y="1715566"/>
            <a:ext cx="2285175" cy="323165"/>
          </a:xfrm>
          <a:prstGeom prst="rect">
            <a:avLst/>
          </a:prstGeom>
          <a:noFill/>
          <a:ln w="9525">
            <a:noFill/>
            <a:miter lim="800000"/>
            <a:headEnd/>
            <a:tailEnd/>
          </a:ln>
        </p:spPr>
        <p:txBody>
          <a:bodyPr wrap="square" rIns="0">
            <a:spAutoFit/>
          </a:bodyPr>
          <a:lstStyle/>
          <a:p>
            <a:pPr algn="ctr">
              <a:lnSpc>
                <a:spcPts val="1800"/>
              </a:lnSpc>
            </a:pPr>
            <a:r>
              <a:rPr lang="en-US" altLang="en-US" sz="2000" b="1" dirty="0">
                <a:latin typeface="Tahoma" pitchFamily="34" charset="0"/>
                <a:ea typeface="Tahoma" pitchFamily="34" charset="0"/>
                <a:cs typeface="Tahoma" pitchFamily="34" charset="0"/>
              </a:rPr>
              <a:t>1</a:t>
            </a:r>
            <a:r>
              <a:rPr lang="en-US" altLang="en-US" sz="2000" b="1" baseline="40000" dirty="0">
                <a:latin typeface="Tahoma" pitchFamily="34" charset="0"/>
                <a:ea typeface="Tahoma" pitchFamily="34" charset="0"/>
                <a:cs typeface="Tahoma" pitchFamily="34" charset="0"/>
              </a:rPr>
              <a:t>o</a:t>
            </a:r>
            <a:r>
              <a:rPr lang="en-US" altLang="en-US" sz="2000" b="1" dirty="0">
                <a:latin typeface="Tahoma" pitchFamily="34" charset="0"/>
                <a:ea typeface="Tahoma" pitchFamily="34" charset="0"/>
                <a:cs typeface="Tahoma" pitchFamily="34" charset="0"/>
              </a:rPr>
              <a:t> (Proactive)</a:t>
            </a:r>
            <a:endParaRPr lang="en-US" altLang="en-US" sz="1600" b="1" dirty="0">
              <a:solidFill>
                <a:srgbClr val="0070C0"/>
              </a:solidFill>
              <a:latin typeface="Tahoma" pitchFamily="34" charset="0"/>
              <a:ea typeface="Tahoma" pitchFamily="34" charset="0"/>
              <a:cs typeface="Tahoma" pitchFamily="34" charset="0"/>
            </a:endParaRPr>
          </a:p>
        </p:txBody>
      </p:sp>
      <p:sp>
        <p:nvSpPr>
          <p:cNvPr id="62" name="TextBox 61">
            <a:extLst>
              <a:ext uri="{FF2B5EF4-FFF2-40B4-BE49-F238E27FC236}">
                <a16:creationId xmlns="" xmlns:a16="http://schemas.microsoft.com/office/drawing/2014/main" id="{94B1E11D-5AAD-432E-839C-E8E7548C8509}"/>
              </a:ext>
            </a:extLst>
          </p:cNvPr>
          <p:cNvSpPr txBox="1">
            <a:spLocks noChangeArrowheads="1"/>
          </p:cNvSpPr>
          <p:nvPr/>
        </p:nvSpPr>
        <p:spPr bwMode="auto">
          <a:xfrm>
            <a:off x="3103252" y="1734382"/>
            <a:ext cx="2451105" cy="323165"/>
          </a:xfrm>
          <a:prstGeom prst="rect">
            <a:avLst/>
          </a:prstGeom>
          <a:noFill/>
          <a:ln w="9525">
            <a:noFill/>
            <a:miter lim="800000"/>
            <a:headEnd/>
            <a:tailEnd/>
          </a:ln>
        </p:spPr>
        <p:txBody>
          <a:bodyPr wrap="square" rIns="0">
            <a:spAutoFit/>
          </a:bodyPr>
          <a:lstStyle/>
          <a:p>
            <a:pPr algn="ctr">
              <a:lnSpc>
                <a:spcPts val="1800"/>
              </a:lnSpc>
            </a:pPr>
            <a:r>
              <a:rPr lang="en-US" altLang="en-US" sz="2000" b="1" dirty="0">
                <a:latin typeface="Tahoma" pitchFamily="34" charset="0"/>
                <a:ea typeface="Tahoma" pitchFamily="34" charset="0"/>
                <a:cs typeface="Tahoma" pitchFamily="34" charset="0"/>
              </a:rPr>
              <a:t>2</a:t>
            </a:r>
            <a:r>
              <a:rPr lang="en-US" altLang="en-US" sz="2000" b="1" baseline="40000" dirty="0">
                <a:latin typeface="Tahoma" pitchFamily="34" charset="0"/>
                <a:ea typeface="Tahoma" pitchFamily="34" charset="0"/>
                <a:cs typeface="Tahoma" pitchFamily="34" charset="0"/>
              </a:rPr>
              <a:t>o</a:t>
            </a:r>
            <a:r>
              <a:rPr lang="en-US" altLang="en-US" sz="2000" b="1" dirty="0">
                <a:latin typeface="Tahoma" pitchFamily="34" charset="0"/>
                <a:ea typeface="Tahoma" pitchFamily="34" charset="0"/>
                <a:cs typeface="Tahoma" pitchFamily="34" charset="0"/>
              </a:rPr>
              <a:t> (Proactive)</a:t>
            </a:r>
            <a:endParaRPr lang="en-US" altLang="en-US" sz="2000" b="1" dirty="0">
              <a:solidFill>
                <a:srgbClr val="0070C0"/>
              </a:solidFill>
              <a:latin typeface="Tahoma" pitchFamily="34" charset="0"/>
              <a:ea typeface="Tahoma" pitchFamily="34" charset="0"/>
              <a:cs typeface="Tahoma" pitchFamily="34" charset="0"/>
            </a:endParaRPr>
          </a:p>
        </p:txBody>
      </p:sp>
      <p:sp>
        <p:nvSpPr>
          <p:cNvPr id="63" name="TextBox 62">
            <a:extLst>
              <a:ext uri="{FF2B5EF4-FFF2-40B4-BE49-F238E27FC236}">
                <a16:creationId xmlns="" xmlns:a16="http://schemas.microsoft.com/office/drawing/2014/main" id="{4CEC254B-8502-4A88-94D6-309553557B7A}"/>
              </a:ext>
            </a:extLst>
          </p:cNvPr>
          <p:cNvSpPr txBox="1">
            <a:spLocks noChangeArrowheads="1"/>
          </p:cNvSpPr>
          <p:nvPr/>
        </p:nvSpPr>
        <p:spPr bwMode="auto">
          <a:xfrm>
            <a:off x="6718301" y="1721915"/>
            <a:ext cx="1889124" cy="323165"/>
          </a:xfrm>
          <a:prstGeom prst="rect">
            <a:avLst/>
          </a:prstGeom>
          <a:noFill/>
          <a:ln w="9525">
            <a:noFill/>
            <a:miter lim="800000"/>
            <a:headEnd/>
            <a:tailEnd/>
          </a:ln>
        </p:spPr>
        <p:txBody>
          <a:bodyPr wrap="square" rIns="0">
            <a:spAutoFit/>
          </a:bodyPr>
          <a:lstStyle/>
          <a:p>
            <a:pPr algn="ctr">
              <a:lnSpc>
                <a:spcPts val="1800"/>
              </a:lnSpc>
            </a:pPr>
            <a:r>
              <a:rPr lang="en-US" altLang="en-US" sz="2000" b="1" dirty="0">
                <a:latin typeface="Tahoma" pitchFamily="34" charset="0"/>
                <a:ea typeface="Tahoma" pitchFamily="34" charset="0"/>
                <a:cs typeface="Tahoma" pitchFamily="34" charset="0"/>
              </a:rPr>
              <a:t>3</a:t>
            </a:r>
            <a:r>
              <a:rPr lang="en-US" altLang="en-US" sz="2000" b="1" baseline="40000" dirty="0">
                <a:latin typeface="Tahoma" pitchFamily="34" charset="0"/>
                <a:ea typeface="Tahoma" pitchFamily="34" charset="0"/>
                <a:cs typeface="Tahoma" pitchFamily="34" charset="0"/>
              </a:rPr>
              <a:t>o</a:t>
            </a:r>
            <a:r>
              <a:rPr lang="en-US" altLang="en-US" sz="2000" b="1" dirty="0">
                <a:latin typeface="Tahoma" pitchFamily="34" charset="0"/>
                <a:ea typeface="Tahoma" pitchFamily="34" charset="0"/>
                <a:cs typeface="Tahoma" pitchFamily="34" charset="0"/>
              </a:rPr>
              <a:t> (Reactive)</a:t>
            </a:r>
            <a:endParaRPr lang="en-US" altLang="en-US" sz="2000" b="1" dirty="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3798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CEE7F8-D09B-4DB2-85DA-E9C268707ACC}"/>
              </a:ext>
            </a:extLst>
          </p:cNvPr>
          <p:cNvSpPr>
            <a:spLocks noGrp="1"/>
          </p:cNvSpPr>
          <p:nvPr>
            <p:ph type="title"/>
          </p:nvPr>
        </p:nvSpPr>
        <p:spPr/>
        <p:txBody>
          <a:bodyPr/>
          <a:lstStyle/>
          <a:p>
            <a:r>
              <a:rPr lang="en-US" dirty="0"/>
              <a:t>6-Year Safety Trend: SSE Rates</a:t>
            </a:r>
          </a:p>
        </p:txBody>
      </p:sp>
      <p:sp>
        <p:nvSpPr>
          <p:cNvPr id="3" name="Slide Number Placeholder 2">
            <a:extLst>
              <a:ext uri="{FF2B5EF4-FFF2-40B4-BE49-F238E27FC236}">
                <a16:creationId xmlns="" xmlns:a16="http://schemas.microsoft.com/office/drawing/2014/main" id="{15CD24B0-54E9-4CF2-A761-D3A0BEA2819D}"/>
              </a:ext>
            </a:extLst>
          </p:cNvPr>
          <p:cNvSpPr>
            <a:spLocks noGrp="1"/>
          </p:cNvSpPr>
          <p:nvPr>
            <p:ph type="sldNum" sz="quarter" idx="12"/>
          </p:nvPr>
        </p:nvSpPr>
        <p:spPr/>
        <p:txBody>
          <a:bodyPr/>
          <a:lstStyle/>
          <a:p>
            <a:pPr defTabSz="457189">
              <a:defRPr/>
            </a:pPr>
            <a:r>
              <a:rPr lang="en-US" dirty="0"/>
              <a:t>4</a:t>
            </a:r>
          </a:p>
        </p:txBody>
      </p:sp>
      <p:pic>
        <p:nvPicPr>
          <p:cNvPr id="6" name="Picture 2">
            <a:extLst>
              <a:ext uri="{FF2B5EF4-FFF2-40B4-BE49-F238E27FC236}">
                <a16:creationId xmlns="" xmlns:a16="http://schemas.microsoft.com/office/drawing/2014/main" id="{3EF46347-0764-43AF-8458-73B4B15FC919}"/>
              </a:ext>
            </a:extLst>
          </p:cNvPr>
          <p:cNvPicPr>
            <a:picLocks noChangeAspect="1" noChangeArrowheads="1"/>
          </p:cNvPicPr>
          <p:nvPr/>
        </p:nvPicPr>
        <p:blipFill rotWithShape="1">
          <a:blip r:embed="rId2" cstate="print"/>
          <a:srcRect t="11393"/>
          <a:stretch/>
        </p:blipFill>
        <p:spPr bwMode="auto">
          <a:xfrm>
            <a:off x="63500" y="1175018"/>
            <a:ext cx="8705847" cy="5078411"/>
          </a:xfrm>
          <a:prstGeom prst="rect">
            <a:avLst/>
          </a:prstGeom>
          <a:noFill/>
          <a:ln w="9525">
            <a:noFill/>
            <a:miter lim="800000"/>
            <a:headEnd/>
            <a:tailEnd/>
          </a:ln>
        </p:spPr>
      </p:pic>
    </p:spTree>
    <p:extLst>
      <p:ext uri="{BB962C8B-B14F-4D97-AF65-F5344CB8AC3E}">
        <p14:creationId xmlns:p14="http://schemas.microsoft.com/office/powerpoint/2010/main" val="154370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F5FEA2-2CED-46DA-8AAF-672A714FB6C6}"/>
              </a:ext>
            </a:extLst>
          </p:cNvPr>
          <p:cNvSpPr>
            <a:spLocks noGrp="1"/>
          </p:cNvSpPr>
          <p:nvPr>
            <p:ph type="dt" sz="half" idx="10"/>
          </p:nvPr>
        </p:nvSpPr>
        <p:spPr/>
        <p:txBody>
          <a:bodyPr/>
          <a:lstStyle/>
          <a:p>
            <a:fld id="{B9B3DAE5-30FB-8C41-8E41-BE7E3E1C1E06}" type="datetime4">
              <a:rPr lang="en-US" smtClean="0"/>
              <a:pPr/>
              <a:t>June 17, 2019</a:t>
            </a:fld>
            <a:endParaRPr lang="en-US" dirty="0"/>
          </a:p>
        </p:txBody>
      </p:sp>
      <p:pic>
        <p:nvPicPr>
          <p:cNvPr id="4" name="Picture 3">
            <a:extLst>
              <a:ext uri="{FF2B5EF4-FFF2-40B4-BE49-F238E27FC236}">
                <a16:creationId xmlns="" xmlns:a16="http://schemas.microsoft.com/office/drawing/2014/main" id="{5A8A0ABF-7AA6-44D4-9B76-7B8E592D90DB}"/>
              </a:ext>
            </a:extLst>
          </p:cNvPr>
          <p:cNvPicPr>
            <a:picLocks noChangeAspect="1"/>
          </p:cNvPicPr>
          <p:nvPr/>
        </p:nvPicPr>
        <p:blipFill rotWithShape="1">
          <a:blip r:embed="rId3"/>
          <a:srcRect b="9018"/>
          <a:stretch/>
        </p:blipFill>
        <p:spPr>
          <a:xfrm>
            <a:off x="-25400" y="687462"/>
            <a:ext cx="9144000" cy="4665100"/>
          </a:xfrm>
          <a:prstGeom prst="rect">
            <a:avLst/>
          </a:prstGeom>
        </p:spPr>
      </p:pic>
    </p:spTree>
    <p:extLst>
      <p:ext uri="{BB962C8B-B14F-4D97-AF65-F5344CB8AC3E}">
        <p14:creationId xmlns:p14="http://schemas.microsoft.com/office/powerpoint/2010/main" val="150342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3AB4886-20CE-49BC-9EA6-BF7A273ADE34}"/>
              </a:ext>
            </a:extLst>
          </p:cNvPr>
          <p:cNvSpPr>
            <a:spLocks noGrp="1"/>
          </p:cNvSpPr>
          <p:nvPr>
            <p:ph type="title"/>
          </p:nvPr>
        </p:nvSpPr>
        <p:spPr/>
        <p:txBody>
          <a:bodyPr/>
          <a:lstStyle/>
          <a:p>
            <a:r>
              <a:rPr lang="en-US" dirty="0"/>
              <a:t>Conclusion: Leadership commitment matters! </a:t>
            </a:r>
          </a:p>
        </p:txBody>
      </p:sp>
      <p:sp>
        <p:nvSpPr>
          <p:cNvPr id="6" name="Content Placeholder 5">
            <a:extLst>
              <a:ext uri="{FF2B5EF4-FFF2-40B4-BE49-F238E27FC236}">
                <a16:creationId xmlns="" xmlns:a16="http://schemas.microsoft.com/office/drawing/2014/main" id="{F8A8EC78-4866-4EFA-A04F-B794E4CA31E2}"/>
              </a:ext>
            </a:extLst>
          </p:cNvPr>
          <p:cNvSpPr>
            <a:spLocks noGrp="1"/>
          </p:cNvSpPr>
          <p:nvPr>
            <p:ph idx="1"/>
          </p:nvPr>
        </p:nvSpPr>
        <p:spPr/>
        <p:txBody>
          <a:bodyPr/>
          <a:lstStyle/>
          <a:p>
            <a:r>
              <a:rPr lang="en-US" dirty="0"/>
              <a:t>Hospital and system leadership, system and local governance, medical and nursing staff partnership and buy-in</a:t>
            </a:r>
          </a:p>
          <a:p>
            <a:r>
              <a:rPr lang="en-US" dirty="0"/>
              <a:t>HRO Journey and system focus on safety</a:t>
            </a:r>
          </a:p>
          <a:p>
            <a:r>
              <a:rPr lang="en-US" dirty="0"/>
              <a:t>Linking clinical quality and financial results</a:t>
            </a:r>
          </a:p>
          <a:p>
            <a:pPr lvl="1"/>
            <a:r>
              <a:rPr lang="en-US" dirty="0"/>
              <a:t>Good medicine=good finance</a:t>
            </a:r>
          </a:p>
          <a:p>
            <a:r>
              <a:rPr lang="en-US" dirty="0"/>
              <a:t>Continuous improvement culture</a:t>
            </a:r>
          </a:p>
        </p:txBody>
      </p:sp>
      <p:sp>
        <p:nvSpPr>
          <p:cNvPr id="2" name="Date Placeholder 1">
            <a:extLst>
              <a:ext uri="{FF2B5EF4-FFF2-40B4-BE49-F238E27FC236}">
                <a16:creationId xmlns="" xmlns:a16="http://schemas.microsoft.com/office/drawing/2014/main" id="{60A95354-D66B-49D1-B65D-470DBB932F69}"/>
              </a:ext>
            </a:extLst>
          </p:cNvPr>
          <p:cNvSpPr>
            <a:spLocks noGrp="1"/>
          </p:cNvSpPr>
          <p:nvPr>
            <p:ph type="dt" sz="half" idx="10"/>
          </p:nvPr>
        </p:nvSpPr>
        <p:spPr/>
        <p:txBody>
          <a:bodyPr/>
          <a:lstStyle/>
          <a:p>
            <a:fld id="{B9B3DAE5-30FB-8C41-8E41-BE7E3E1C1E06}" type="datetime4">
              <a:rPr lang="en-US" smtClean="0"/>
              <a:pPr/>
              <a:t>June 17, 2019</a:t>
            </a:fld>
            <a:endParaRPr lang="en-US" dirty="0"/>
          </a:p>
        </p:txBody>
      </p:sp>
      <p:sp>
        <p:nvSpPr>
          <p:cNvPr id="3" name="Slide Number Placeholder 2">
            <a:extLst>
              <a:ext uri="{FF2B5EF4-FFF2-40B4-BE49-F238E27FC236}">
                <a16:creationId xmlns="" xmlns:a16="http://schemas.microsoft.com/office/drawing/2014/main" id="{E8DCA236-8863-4F84-A2BA-C5C86B722B55}"/>
              </a:ext>
            </a:extLst>
          </p:cNvPr>
          <p:cNvSpPr>
            <a:spLocks noGrp="1"/>
          </p:cNvSpPr>
          <p:nvPr>
            <p:ph type="sldNum" sz="quarter" idx="12"/>
          </p:nvPr>
        </p:nvSpPr>
        <p:spPr/>
        <p:txBody>
          <a:bodyPr/>
          <a:lstStyle/>
          <a:p>
            <a:fld id="{D3B8DEE4-E1CE-D843-93C6-BCDE319A6831}" type="slidenum">
              <a:rPr lang="en-US" smtClean="0"/>
              <a:pPr/>
              <a:t>27</a:t>
            </a:fld>
            <a:endParaRPr lang="en-US" dirty="0"/>
          </a:p>
        </p:txBody>
      </p:sp>
    </p:spTree>
    <p:extLst>
      <p:ext uri="{BB962C8B-B14F-4D97-AF65-F5344CB8AC3E}">
        <p14:creationId xmlns:p14="http://schemas.microsoft.com/office/powerpoint/2010/main" val="3897235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44EBB07D-BBBD-478E-A725-5A5AA20BFBC1}"/>
              </a:ext>
            </a:extLst>
          </p:cNvPr>
          <p:cNvSpPr>
            <a:spLocks noGrp="1"/>
          </p:cNvSpPr>
          <p:nvPr>
            <p:ph type="dt" sz="half" idx="10"/>
          </p:nvPr>
        </p:nvSpPr>
        <p:spPr/>
        <p:txBody>
          <a:bodyPr/>
          <a:lstStyle/>
          <a:p>
            <a:fld id="{C9BEC005-3EF6-214A-95B9-829C459DABA8}" type="datetime4">
              <a:rPr lang="en-US" smtClean="0"/>
              <a:pPr/>
              <a:t>June 17, 2019</a:t>
            </a:fld>
            <a:endParaRPr lang="en-US" dirty="0"/>
          </a:p>
        </p:txBody>
      </p:sp>
      <p:sp>
        <p:nvSpPr>
          <p:cNvPr id="5" name="Slide Number Placeholder 4">
            <a:extLst>
              <a:ext uri="{FF2B5EF4-FFF2-40B4-BE49-F238E27FC236}">
                <a16:creationId xmlns="" xmlns:a16="http://schemas.microsoft.com/office/drawing/2014/main" id="{97CE45B1-797C-4B48-A7D8-9937228E0E9E}"/>
              </a:ext>
            </a:extLst>
          </p:cNvPr>
          <p:cNvSpPr>
            <a:spLocks noGrp="1"/>
          </p:cNvSpPr>
          <p:nvPr>
            <p:ph type="sldNum" sz="quarter" idx="12"/>
          </p:nvPr>
        </p:nvSpPr>
        <p:spPr/>
        <p:txBody>
          <a:bodyPr/>
          <a:lstStyle/>
          <a:p>
            <a:fld id="{D3B8DEE4-E1CE-D843-93C6-BCDE319A6831}" type="slidenum">
              <a:rPr lang="en-US" smtClean="0"/>
              <a:pPr/>
              <a:t>28</a:t>
            </a:fld>
            <a:endParaRPr lang="en-US" dirty="0"/>
          </a:p>
        </p:txBody>
      </p:sp>
      <p:sp>
        <p:nvSpPr>
          <p:cNvPr id="6" name="AutoShape 2" descr="Image result for questions?">
            <a:extLst>
              <a:ext uri="{FF2B5EF4-FFF2-40B4-BE49-F238E27FC236}">
                <a16:creationId xmlns="" xmlns:a16="http://schemas.microsoft.com/office/drawing/2014/main" id="{A5BF991B-C1DE-459F-958B-531845E79FE2}"/>
              </a:ext>
            </a:extLst>
          </p:cNvPr>
          <p:cNvSpPr>
            <a:spLocks noChangeAspect="1" noChangeArrowheads="1"/>
          </p:cNvSpPr>
          <p:nvPr/>
        </p:nvSpPr>
        <p:spPr bwMode="auto">
          <a:xfrm>
            <a:off x="3333750" y="2624138"/>
            <a:ext cx="2476500"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 xmlns:a16="http://schemas.microsoft.com/office/drawing/2014/main" id="{3DD1151F-2399-47FD-93F5-6977821FD85F}"/>
              </a:ext>
            </a:extLst>
          </p:cNvPr>
          <p:cNvPicPr>
            <a:picLocks noChangeAspect="1"/>
          </p:cNvPicPr>
          <p:nvPr/>
        </p:nvPicPr>
        <p:blipFill rotWithShape="1">
          <a:blip r:embed="rId2"/>
          <a:srcRect l="19444" r="19723"/>
          <a:stretch/>
        </p:blipFill>
        <p:spPr>
          <a:xfrm>
            <a:off x="1168401" y="813853"/>
            <a:ext cx="7050672" cy="5038165"/>
          </a:xfrm>
          <a:prstGeom prst="rect">
            <a:avLst/>
          </a:prstGeom>
        </p:spPr>
      </p:pic>
    </p:spTree>
    <p:extLst>
      <p:ext uri="{BB962C8B-B14F-4D97-AF65-F5344CB8AC3E}">
        <p14:creationId xmlns:p14="http://schemas.microsoft.com/office/powerpoint/2010/main" val="19968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12EE7-D26F-48E6-BABE-00B74AA7F1A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 xmlns:a16="http://schemas.microsoft.com/office/drawing/2014/main" id="{E7B3C5E8-98DB-4906-9306-20B94180A4A2}"/>
              </a:ext>
            </a:extLst>
          </p:cNvPr>
          <p:cNvSpPr>
            <a:spLocks noGrp="1"/>
          </p:cNvSpPr>
          <p:nvPr>
            <p:ph idx="1"/>
          </p:nvPr>
        </p:nvSpPr>
        <p:spPr>
          <a:xfrm>
            <a:off x="457200" y="1417638"/>
            <a:ext cx="8229600" cy="4525963"/>
          </a:xfrm>
        </p:spPr>
        <p:txBody>
          <a:bodyPr/>
          <a:lstStyle/>
          <a:p>
            <a:r>
              <a:rPr lang="en-US" dirty="0"/>
              <a:t>Safety Story</a:t>
            </a:r>
          </a:p>
          <a:p>
            <a:r>
              <a:rPr lang="en-US" dirty="0"/>
              <a:t>Review MedStar Health’s </a:t>
            </a:r>
            <a:r>
              <a:rPr lang="en-US" i="1" dirty="0"/>
              <a:t>C Difficile </a:t>
            </a:r>
            <a:r>
              <a:rPr lang="en-US" dirty="0"/>
              <a:t>reduction strategy and historic performance</a:t>
            </a:r>
          </a:p>
          <a:p>
            <a:r>
              <a:rPr lang="en-US" dirty="0"/>
              <a:t>Discuss the key drivers of this performance</a:t>
            </a:r>
          </a:p>
          <a:p>
            <a:pPr lvl="1"/>
            <a:r>
              <a:rPr lang="en-US" dirty="0"/>
              <a:t>High Reliability and Safety Culture</a:t>
            </a:r>
          </a:p>
          <a:p>
            <a:pPr lvl="1"/>
            <a:r>
              <a:rPr lang="en-US" dirty="0"/>
              <a:t>Advantages of “Systemness” </a:t>
            </a:r>
          </a:p>
          <a:p>
            <a:pPr lvl="1"/>
            <a:r>
              <a:rPr lang="en-US" dirty="0"/>
              <a:t>Focus on Leadership</a:t>
            </a:r>
          </a:p>
          <a:p>
            <a:r>
              <a:rPr lang="en-US" dirty="0"/>
              <a:t>Discussion</a:t>
            </a:r>
          </a:p>
        </p:txBody>
      </p:sp>
      <p:sp>
        <p:nvSpPr>
          <p:cNvPr id="4" name="Date Placeholder 3">
            <a:extLst>
              <a:ext uri="{FF2B5EF4-FFF2-40B4-BE49-F238E27FC236}">
                <a16:creationId xmlns="" xmlns:a16="http://schemas.microsoft.com/office/drawing/2014/main" id="{47F5C0AF-2049-42AA-8183-45C7C71269DA}"/>
              </a:ext>
            </a:extLst>
          </p:cNvPr>
          <p:cNvSpPr>
            <a:spLocks noGrp="1"/>
          </p:cNvSpPr>
          <p:nvPr>
            <p:ph type="dt" sz="half" idx="10"/>
          </p:nvPr>
        </p:nvSpPr>
        <p:spPr/>
        <p:txBody>
          <a:bodyPr/>
          <a:lstStyle/>
          <a:p>
            <a:fld id="{C9BEC005-3EF6-214A-95B9-829C459DABA8}" type="datetime4">
              <a:rPr lang="en-US" smtClean="0"/>
              <a:pPr/>
              <a:t>June 17, 2019</a:t>
            </a:fld>
            <a:endParaRPr lang="en-US" dirty="0"/>
          </a:p>
        </p:txBody>
      </p:sp>
      <p:sp>
        <p:nvSpPr>
          <p:cNvPr id="5" name="Slide Number Placeholder 4">
            <a:extLst>
              <a:ext uri="{FF2B5EF4-FFF2-40B4-BE49-F238E27FC236}">
                <a16:creationId xmlns="" xmlns:a16="http://schemas.microsoft.com/office/drawing/2014/main" id="{37EB32F2-D62F-4DEE-955B-B35642C06C8F}"/>
              </a:ext>
            </a:extLst>
          </p:cNvPr>
          <p:cNvSpPr>
            <a:spLocks noGrp="1"/>
          </p:cNvSpPr>
          <p:nvPr>
            <p:ph type="sldNum" sz="quarter" idx="12"/>
          </p:nvPr>
        </p:nvSpPr>
        <p:spPr/>
        <p:txBody>
          <a:bodyPr/>
          <a:lstStyle/>
          <a:p>
            <a:fld id="{D3B8DEE4-E1CE-D843-93C6-BCDE319A6831}" type="slidenum">
              <a:rPr lang="en-US" smtClean="0"/>
              <a:pPr/>
              <a:t>3</a:t>
            </a:fld>
            <a:endParaRPr lang="en-US" dirty="0"/>
          </a:p>
        </p:txBody>
      </p:sp>
    </p:spTree>
    <p:extLst>
      <p:ext uri="{BB962C8B-B14F-4D97-AF65-F5344CB8AC3E}">
        <p14:creationId xmlns:p14="http://schemas.microsoft.com/office/powerpoint/2010/main" val="2010458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1A9099E-EBBA-40DF-A061-F7842F6C9657}"/>
              </a:ext>
            </a:extLst>
          </p:cNvPr>
          <p:cNvSpPr>
            <a:spLocks noGrp="1"/>
          </p:cNvSpPr>
          <p:nvPr>
            <p:ph type="dt" sz="half" idx="10"/>
          </p:nvPr>
        </p:nvSpPr>
        <p:spPr/>
        <p:txBody>
          <a:bodyPr/>
          <a:lstStyle/>
          <a:p>
            <a:fld id="{C9BEC005-3EF6-214A-95B9-829C459DABA8}" type="datetime4">
              <a:rPr lang="en-US" smtClean="0"/>
              <a:pPr/>
              <a:t>June 17, 2019</a:t>
            </a:fld>
            <a:endParaRPr lang="en-US" dirty="0"/>
          </a:p>
        </p:txBody>
      </p:sp>
      <p:sp>
        <p:nvSpPr>
          <p:cNvPr id="5" name="Slide Number Placeholder 4">
            <a:extLst>
              <a:ext uri="{FF2B5EF4-FFF2-40B4-BE49-F238E27FC236}">
                <a16:creationId xmlns="" xmlns:a16="http://schemas.microsoft.com/office/drawing/2014/main" id="{5E023530-8404-45CA-804C-E5B3932FF638}"/>
              </a:ext>
            </a:extLst>
          </p:cNvPr>
          <p:cNvSpPr>
            <a:spLocks noGrp="1"/>
          </p:cNvSpPr>
          <p:nvPr>
            <p:ph type="sldNum" sz="quarter" idx="12"/>
          </p:nvPr>
        </p:nvSpPr>
        <p:spPr/>
        <p:txBody>
          <a:bodyPr/>
          <a:lstStyle/>
          <a:p>
            <a:fld id="{D3B8DEE4-E1CE-D843-93C6-BCDE319A6831}" type="slidenum">
              <a:rPr lang="en-US" smtClean="0"/>
              <a:pPr/>
              <a:t>4</a:t>
            </a:fld>
            <a:endParaRPr lang="en-US" dirty="0"/>
          </a:p>
        </p:txBody>
      </p:sp>
      <p:pic>
        <p:nvPicPr>
          <p:cNvPr id="9" name="Picture 8">
            <a:extLst>
              <a:ext uri="{FF2B5EF4-FFF2-40B4-BE49-F238E27FC236}">
                <a16:creationId xmlns="" xmlns:a16="http://schemas.microsoft.com/office/drawing/2014/main" id="{28C4AF3B-F402-4D3E-A17E-63BCE1F7083C}"/>
              </a:ext>
            </a:extLst>
          </p:cNvPr>
          <p:cNvPicPr>
            <a:picLocks noChangeAspect="1"/>
          </p:cNvPicPr>
          <p:nvPr/>
        </p:nvPicPr>
        <p:blipFill rotWithShape="1">
          <a:blip r:embed="rId2"/>
          <a:srcRect t="4487"/>
          <a:stretch/>
        </p:blipFill>
        <p:spPr>
          <a:xfrm>
            <a:off x="20144" y="167056"/>
            <a:ext cx="9103711" cy="6550271"/>
          </a:xfrm>
          <a:prstGeom prst="rect">
            <a:avLst/>
          </a:prstGeom>
        </p:spPr>
      </p:pic>
    </p:spTree>
    <p:extLst>
      <p:ext uri="{BB962C8B-B14F-4D97-AF65-F5344CB8AC3E}">
        <p14:creationId xmlns:p14="http://schemas.microsoft.com/office/powerpoint/2010/main" val="181916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CE6BE29-CFA4-4B99-909D-0DC53690833A}"/>
              </a:ext>
            </a:extLst>
          </p:cNvPr>
          <p:cNvSpPr>
            <a:spLocks noGrp="1"/>
          </p:cNvSpPr>
          <p:nvPr>
            <p:ph type="dt" sz="half" idx="10"/>
          </p:nvPr>
        </p:nvSpPr>
        <p:spPr/>
        <p:txBody>
          <a:bodyPr/>
          <a:lstStyle/>
          <a:p>
            <a:fld id="{B9B3DAE5-30FB-8C41-8E41-BE7E3E1C1E06}" type="datetime4">
              <a:rPr lang="en-US" smtClean="0"/>
              <a:pPr/>
              <a:t>June 17, 2019</a:t>
            </a:fld>
            <a:endParaRPr lang="en-US" dirty="0"/>
          </a:p>
        </p:txBody>
      </p:sp>
      <p:sp>
        <p:nvSpPr>
          <p:cNvPr id="3" name="Slide Number Placeholder 2">
            <a:extLst>
              <a:ext uri="{FF2B5EF4-FFF2-40B4-BE49-F238E27FC236}">
                <a16:creationId xmlns="" xmlns:a16="http://schemas.microsoft.com/office/drawing/2014/main" id="{2EF98A8F-669F-4AC2-8C30-F1FDCD0B8397}"/>
              </a:ext>
            </a:extLst>
          </p:cNvPr>
          <p:cNvSpPr>
            <a:spLocks noGrp="1"/>
          </p:cNvSpPr>
          <p:nvPr>
            <p:ph type="sldNum" sz="quarter" idx="12"/>
          </p:nvPr>
        </p:nvSpPr>
        <p:spPr/>
        <p:txBody>
          <a:bodyPr/>
          <a:lstStyle/>
          <a:p>
            <a:fld id="{D3B8DEE4-E1CE-D843-93C6-BCDE319A6831}" type="slidenum">
              <a:rPr lang="en-US" smtClean="0"/>
              <a:pPr/>
              <a:t>5</a:t>
            </a:fld>
            <a:endParaRPr lang="en-US" dirty="0"/>
          </a:p>
        </p:txBody>
      </p:sp>
      <p:pic>
        <p:nvPicPr>
          <p:cNvPr id="4" name="Picture 3">
            <a:extLst>
              <a:ext uri="{FF2B5EF4-FFF2-40B4-BE49-F238E27FC236}">
                <a16:creationId xmlns="" xmlns:a16="http://schemas.microsoft.com/office/drawing/2014/main" id="{3235C43A-4B17-45FF-AE04-2A9FDE5EB434}"/>
              </a:ext>
            </a:extLst>
          </p:cNvPr>
          <p:cNvPicPr>
            <a:picLocks noChangeAspect="1"/>
          </p:cNvPicPr>
          <p:nvPr/>
        </p:nvPicPr>
        <p:blipFill>
          <a:blip r:embed="rId2"/>
          <a:stretch>
            <a:fillRect/>
          </a:stretch>
        </p:blipFill>
        <p:spPr>
          <a:xfrm>
            <a:off x="7448" y="1290877"/>
            <a:ext cx="9136552" cy="3814523"/>
          </a:xfrm>
          <a:prstGeom prst="rect">
            <a:avLst/>
          </a:prstGeom>
        </p:spPr>
      </p:pic>
    </p:spTree>
    <p:extLst>
      <p:ext uri="{BB962C8B-B14F-4D97-AF65-F5344CB8AC3E}">
        <p14:creationId xmlns:p14="http://schemas.microsoft.com/office/powerpoint/2010/main" val="106990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RO_Principles_slide.png"/>
          <p:cNvPicPr>
            <a:picLocks noGrp="1" noChangeAspect="1"/>
          </p:cNvPicPr>
          <p:nvPr>
            <p:ph idx="1"/>
          </p:nvPr>
        </p:nvPicPr>
        <p:blipFill rotWithShape="1">
          <a:blip r:embed="rId2"/>
          <a:srcRect l="4583" r="3888" b="13513"/>
          <a:stretch/>
        </p:blipFill>
        <p:spPr>
          <a:xfrm>
            <a:off x="254000" y="539085"/>
            <a:ext cx="8725318" cy="5345408"/>
          </a:xfrm>
        </p:spPr>
      </p:pic>
    </p:spTree>
    <p:extLst>
      <p:ext uri="{BB962C8B-B14F-4D97-AF65-F5344CB8AC3E}">
        <p14:creationId xmlns:p14="http://schemas.microsoft.com/office/powerpoint/2010/main" val="9229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262897" y="967014"/>
            <a:ext cx="4677903" cy="5231026"/>
          </a:xfrm>
        </p:spPr>
        <p:txBody>
          <a:bodyPr>
            <a:noAutofit/>
          </a:bodyPr>
          <a:lstStyle/>
          <a:p>
            <a:pPr>
              <a:buFont typeface="Arial" panose="020B0604020202020204" pitchFamily="34" charset="0"/>
              <a:buChar char="•"/>
            </a:pPr>
            <a:r>
              <a:rPr lang="en-US" sz="2000" dirty="0">
                <a:latin typeface="Arial" pitchFamily="34" charset="0"/>
                <a:cs typeface="Arial" pitchFamily="34" charset="0"/>
              </a:rPr>
              <a:t>8th largest secular non-profit health system in US</a:t>
            </a:r>
          </a:p>
          <a:p>
            <a:pPr>
              <a:buFont typeface="Arial" panose="020B0604020202020204" pitchFamily="34" charset="0"/>
              <a:buChar char="•"/>
            </a:pPr>
            <a:r>
              <a:rPr lang="en-US" sz="2000" dirty="0">
                <a:latin typeface="Arial" pitchFamily="34" charset="0"/>
                <a:cs typeface="Arial" pitchFamily="34" charset="0"/>
              </a:rPr>
              <a:t>10 Hospitals, ~300 Ambulatory Sites</a:t>
            </a:r>
          </a:p>
          <a:p>
            <a:pPr>
              <a:buFont typeface="Arial" panose="020B0604020202020204" pitchFamily="34" charset="0"/>
              <a:buChar char="•"/>
            </a:pPr>
            <a:r>
              <a:rPr lang="en-US" sz="2000" dirty="0">
                <a:latin typeface="Arial" pitchFamily="34" charset="0"/>
                <a:cs typeface="Arial" pitchFamily="34" charset="0"/>
              </a:rPr>
              <a:t>85 Zip codes</a:t>
            </a:r>
          </a:p>
          <a:p>
            <a:pPr>
              <a:buFont typeface="Arial" panose="020B0604020202020204" pitchFamily="34" charset="0"/>
              <a:buChar char="•"/>
            </a:pPr>
            <a:r>
              <a:rPr lang="en-US" sz="2000" dirty="0">
                <a:latin typeface="Arial" pitchFamily="34" charset="0"/>
                <a:cs typeface="Arial" pitchFamily="34" charset="0"/>
              </a:rPr>
              <a:t>31,000 associates </a:t>
            </a:r>
          </a:p>
          <a:p>
            <a:pPr>
              <a:buFont typeface="Arial" panose="020B0604020202020204" pitchFamily="34" charset="0"/>
              <a:buChar char="•"/>
            </a:pPr>
            <a:r>
              <a:rPr lang="en-US" sz="2000" dirty="0">
                <a:latin typeface="Arial" pitchFamily="34" charset="0"/>
                <a:cs typeface="Arial" pitchFamily="34" charset="0"/>
              </a:rPr>
              <a:t>5,500 physicians, 8,400 nurses  </a:t>
            </a:r>
          </a:p>
          <a:p>
            <a:pPr>
              <a:buFont typeface="Arial" panose="020B0604020202020204" pitchFamily="34" charset="0"/>
              <a:buChar char="•"/>
            </a:pPr>
            <a:r>
              <a:rPr lang="en-US" sz="2000" dirty="0">
                <a:latin typeface="Arial" pitchFamily="34" charset="0"/>
                <a:cs typeface="Arial" pitchFamily="34" charset="0"/>
              </a:rPr>
              <a:t>175,000 inpatient &amp; Obs/year</a:t>
            </a:r>
          </a:p>
          <a:p>
            <a:pPr>
              <a:buFont typeface="Arial" panose="020B0604020202020204" pitchFamily="34" charset="0"/>
              <a:buChar char="•"/>
            </a:pPr>
            <a:r>
              <a:rPr lang="en-US" sz="2000" dirty="0">
                <a:latin typeface="Arial" pitchFamily="34" charset="0"/>
                <a:cs typeface="Arial" pitchFamily="34" charset="0"/>
              </a:rPr>
              <a:t>4.5M outpatient visits/year</a:t>
            </a:r>
          </a:p>
          <a:p>
            <a:pPr>
              <a:buFont typeface="Arial" panose="020B0604020202020204" pitchFamily="34" charset="0"/>
              <a:buChar char="•"/>
            </a:pPr>
            <a:r>
              <a:rPr lang="en-US" sz="2000" dirty="0">
                <a:latin typeface="Arial" pitchFamily="34" charset="0"/>
                <a:cs typeface="Arial" pitchFamily="34" charset="0"/>
              </a:rPr>
              <a:t>$5.8B Revenue (non profit)</a:t>
            </a:r>
          </a:p>
          <a:p>
            <a:pPr>
              <a:buFont typeface="Arial" panose="020B0604020202020204" pitchFamily="34" charset="0"/>
              <a:buChar char="•"/>
            </a:pPr>
            <a:r>
              <a:rPr lang="en-US" sz="2000" dirty="0">
                <a:latin typeface="Arial" pitchFamily="34" charset="0"/>
                <a:cs typeface="Arial" pitchFamily="34" charset="0"/>
              </a:rPr>
              <a:t>~ 100k Covered Lives/Insured</a:t>
            </a:r>
          </a:p>
          <a:p>
            <a:pPr>
              <a:buFont typeface="Arial" panose="020B0604020202020204" pitchFamily="34" charset="0"/>
              <a:buChar char="•"/>
            </a:pPr>
            <a:r>
              <a:rPr lang="en-US" sz="2000" dirty="0">
                <a:latin typeface="Arial" pitchFamily="34" charset="0"/>
                <a:cs typeface="Arial" pitchFamily="34" charset="0"/>
              </a:rPr>
              <a:t>Georgetown Partnership</a:t>
            </a:r>
          </a:p>
          <a:p>
            <a:pPr>
              <a:buFont typeface="Arial" panose="020B0604020202020204" pitchFamily="34" charset="0"/>
              <a:buChar char="•"/>
            </a:pPr>
            <a:r>
              <a:rPr lang="en-US" sz="2000" dirty="0">
                <a:latin typeface="Arial" pitchFamily="34" charset="0"/>
                <a:cs typeface="Arial" pitchFamily="34" charset="0"/>
              </a:rPr>
              <a:t>9</a:t>
            </a:r>
            <a:r>
              <a:rPr lang="en-US" sz="2000" baseline="30000" dirty="0">
                <a:latin typeface="Arial" pitchFamily="34" charset="0"/>
                <a:cs typeface="Arial" pitchFamily="34" charset="0"/>
              </a:rPr>
              <a:t>th</a:t>
            </a:r>
            <a:r>
              <a:rPr lang="en-US" sz="2000" dirty="0">
                <a:latin typeface="Arial" pitchFamily="34" charset="0"/>
                <a:cs typeface="Arial" pitchFamily="34" charset="0"/>
              </a:rPr>
              <a:t> largest GME in US (1100)</a:t>
            </a:r>
          </a:p>
          <a:p>
            <a:pPr>
              <a:buFont typeface="Arial" panose="020B0604020202020204" pitchFamily="34" charset="0"/>
              <a:buChar char="•"/>
            </a:pPr>
            <a:r>
              <a:rPr lang="en-US" sz="2000" dirty="0">
                <a:latin typeface="Arial" pitchFamily="34" charset="0"/>
                <a:cs typeface="Arial" pitchFamily="34" charset="0"/>
              </a:rPr>
              <a:t>Top 15% in NIH research dollars</a:t>
            </a:r>
          </a:p>
        </p:txBody>
      </p:sp>
      <p:sp>
        <p:nvSpPr>
          <p:cNvPr id="15" name="Title 14"/>
          <p:cNvSpPr>
            <a:spLocks noGrp="1"/>
          </p:cNvSpPr>
          <p:nvPr>
            <p:ph type="title"/>
          </p:nvPr>
        </p:nvSpPr>
        <p:spPr>
          <a:xfrm>
            <a:off x="457200" y="274638"/>
            <a:ext cx="8229600" cy="596219"/>
          </a:xfrm>
        </p:spPr>
        <p:txBody>
          <a:bodyPr/>
          <a:lstStyle/>
          <a:p>
            <a:r>
              <a:rPr lang="en-US" dirty="0"/>
              <a:t>About MedStar Health</a:t>
            </a:r>
          </a:p>
        </p:txBody>
      </p:sp>
      <p:pic>
        <p:nvPicPr>
          <p:cNvPr id="4" name="Picture 3">
            <a:extLst>
              <a:ext uri="{FF2B5EF4-FFF2-40B4-BE49-F238E27FC236}">
                <a16:creationId xmlns="" xmlns:a16="http://schemas.microsoft.com/office/drawing/2014/main" id="{D1DBDA76-C8E2-4669-93CA-5A53D14D5FE5}"/>
              </a:ext>
            </a:extLst>
          </p:cNvPr>
          <p:cNvPicPr>
            <a:picLocks noChangeAspect="1"/>
          </p:cNvPicPr>
          <p:nvPr/>
        </p:nvPicPr>
        <p:blipFill rotWithShape="1">
          <a:blip r:embed="rId2"/>
          <a:srcRect l="33729" t="9028" r="24653" b="4586"/>
          <a:stretch/>
        </p:blipFill>
        <p:spPr>
          <a:xfrm>
            <a:off x="284767" y="1143000"/>
            <a:ext cx="3508869" cy="4674727"/>
          </a:xfrm>
          <a:prstGeom prst="rect">
            <a:avLst/>
          </a:prstGeom>
        </p:spPr>
      </p:pic>
    </p:spTree>
    <p:extLst>
      <p:ext uri="{BB962C8B-B14F-4D97-AF65-F5344CB8AC3E}">
        <p14:creationId xmlns:p14="http://schemas.microsoft.com/office/powerpoint/2010/main" val="425026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45654"/>
            <a:ext cx="6741387" cy="973123"/>
          </a:xfrm>
        </p:spPr>
        <p:txBody>
          <a:bodyPr>
            <a:noAutofit/>
          </a:bodyPr>
          <a:lstStyle/>
          <a:p>
            <a:r>
              <a:rPr lang="en-US" sz="2800" dirty="0">
                <a:latin typeface="Arial" panose="020B0604020202020204" pitchFamily="34" charset="0"/>
                <a:cs typeface="Arial" panose="020B0604020202020204" pitchFamily="34" charset="0"/>
              </a:rPr>
              <a:t>The starting point:  FY12 rate 8.95 </a:t>
            </a:r>
          </a:p>
        </p:txBody>
      </p:sp>
      <p:pic>
        <p:nvPicPr>
          <p:cNvPr id="6" name="Content Placeholder 5">
            <a:extLst>
              <a:ext uri="{FF2B5EF4-FFF2-40B4-BE49-F238E27FC236}">
                <a16:creationId xmlns="" xmlns:a16="http://schemas.microsoft.com/office/drawing/2014/main" id="{0225E108-A0AF-48DD-BB76-86FB247D8F7A}"/>
              </a:ext>
            </a:extLst>
          </p:cNvPr>
          <p:cNvPicPr>
            <a:picLocks noGrp="1" noChangeAspect="1"/>
          </p:cNvPicPr>
          <p:nvPr>
            <p:ph idx="1"/>
          </p:nvPr>
        </p:nvPicPr>
        <p:blipFill rotWithShape="1">
          <a:blip r:embed="rId2"/>
          <a:srcRect l="612" t="992"/>
          <a:stretch/>
        </p:blipFill>
        <p:spPr>
          <a:xfrm>
            <a:off x="1107905" y="1184228"/>
            <a:ext cx="6686049" cy="4489543"/>
          </a:xfrm>
          <a:prstGeom prst="rect">
            <a:avLst/>
          </a:prstGeom>
          <a:ln>
            <a:solidFill>
              <a:schemeClr val="tx1"/>
            </a:solidFill>
          </a:ln>
        </p:spPr>
      </p:pic>
      <p:sp>
        <p:nvSpPr>
          <p:cNvPr id="5" name="Slide Number Placeholder 4"/>
          <p:cNvSpPr>
            <a:spLocks noGrp="1"/>
          </p:cNvSpPr>
          <p:nvPr>
            <p:ph type="sldNum" sz="quarter" idx="12"/>
          </p:nvPr>
        </p:nvSpPr>
        <p:spPr>
          <a:xfrm>
            <a:off x="8682605" y="6414564"/>
            <a:ext cx="332592" cy="288240"/>
          </a:xfrm>
        </p:spPr>
        <p:txBody>
          <a:bodyPr/>
          <a:lstStyle/>
          <a:p>
            <a:pPr algn="ctr"/>
            <a:fld id="{D3B8DEE4-E1CE-D843-93C6-BCDE319A6831}" type="slidenum">
              <a:rPr lang="en-US" smtClean="0"/>
              <a:pPr algn="ct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7ABF2C-CAE2-4B23-BC2F-70608B69D6BF}"/>
              </a:ext>
            </a:extLst>
          </p:cNvPr>
          <p:cNvSpPr>
            <a:spLocks noGrp="1"/>
          </p:cNvSpPr>
          <p:nvPr>
            <p:ph type="dt" sz="half" idx="10"/>
          </p:nvPr>
        </p:nvSpPr>
        <p:spPr>
          <a:xfrm>
            <a:off x="470093" y="6154818"/>
            <a:ext cx="1109207" cy="365125"/>
          </a:xfrm>
        </p:spPr>
        <p:txBody>
          <a:bodyPr/>
          <a:lstStyle/>
          <a:p>
            <a:fld id="{B9B3DAE5-30FB-8C41-8E41-BE7E3E1C1E06}" type="datetime4">
              <a:rPr lang="en-US" smtClean="0"/>
              <a:pPr/>
              <a:t>June 17, 2019</a:t>
            </a:fld>
            <a:endParaRPr lang="en-US" dirty="0"/>
          </a:p>
        </p:txBody>
      </p:sp>
      <p:sp>
        <p:nvSpPr>
          <p:cNvPr id="3" name="Rectangle 2">
            <a:extLst>
              <a:ext uri="{FF2B5EF4-FFF2-40B4-BE49-F238E27FC236}">
                <a16:creationId xmlns="" xmlns:a16="http://schemas.microsoft.com/office/drawing/2014/main" id="{FCA626E6-E2FA-4706-A11F-03B4634A307C}"/>
              </a:ext>
            </a:extLst>
          </p:cNvPr>
          <p:cNvSpPr/>
          <p:nvPr/>
        </p:nvSpPr>
        <p:spPr>
          <a:xfrm>
            <a:off x="0" y="5539563"/>
            <a:ext cx="9144000" cy="13184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A2A559CD-82B9-41E2-93DC-951E2E987C61}"/>
              </a:ext>
            </a:extLst>
          </p:cNvPr>
          <p:cNvPicPr>
            <a:picLocks noChangeAspect="1"/>
          </p:cNvPicPr>
          <p:nvPr/>
        </p:nvPicPr>
        <p:blipFill rotWithShape="1">
          <a:blip r:embed="rId3"/>
          <a:srcRect l="1041" t="1392" r="254"/>
          <a:stretch/>
        </p:blipFill>
        <p:spPr>
          <a:xfrm>
            <a:off x="287454" y="450382"/>
            <a:ext cx="8569092" cy="5957235"/>
          </a:xfrm>
          <a:prstGeom prst="rect">
            <a:avLst/>
          </a:prstGeom>
          <a:ln>
            <a:solidFill>
              <a:schemeClr val="tx1"/>
            </a:solidFill>
          </a:ln>
        </p:spPr>
      </p:pic>
      <p:sp>
        <p:nvSpPr>
          <p:cNvPr id="5" name="TextBox 4">
            <a:extLst>
              <a:ext uri="{FF2B5EF4-FFF2-40B4-BE49-F238E27FC236}">
                <a16:creationId xmlns="" xmlns:a16="http://schemas.microsoft.com/office/drawing/2014/main" id="{2E7CBD77-4B0E-4671-BF5D-E822A13BB164}"/>
              </a:ext>
            </a:extLst>
          </p:cNvPr>
          <p:cNvSpPr txBox="1"/>
          <p:nvPr/>
        </p:nvSpPr>
        <p:spPr>
          <a:xfrm>
            <a:off x="8556771" y="6550472"/>
            <a:ext cx="587229" cy="276999"/>
          </a:xfrm>
          <a:prstGeom prst="rect">
            <a:avLst/>
          </a:prstGeom>
          <a:noFill/>
        </p:spPr>
        <p:txBody>
          <a:bodyPr wrap="square" rtlCol="0">
            <a:spAutoFit/>
          </a:bodyPr>
          <a:lstStyle/>
          <a:p>
            <a:pPr algn="ctr"/>
            <a:fld id="{B4093DCB-B51F-4B4B-A8E2-FEB83111C4DD}" type="slidenum">
              <a:rPr lang="en-US" sz="1200" smtClean="0">
                <a:solidFill>
                  <a:srgbClr val="002664"/>
                </a:solidFill>
                <a:latin typeface="Arial" panose="020B0604020202020204" pitchFamily="34" charset="0"/>
                <a:cs typeface="Arial" panose="020B0604020202020204" pitchFamily="34" charset="0"/>
              </a:rPr>
              <a:t>9</a:t>
            </a:fld>
            <a:endParaRPr lang="en-US" sz="1200" dirty="0">
              <a:solidFill>
                <a:srgbClr val="0026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95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959</Words>
  <Application>Microsoft Office PowerPoint</Application>
  <PresentationFormat>On-screen Show (4:3)</PresentationFormat>
  <Paragraphs>230</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Bold</vt:lpstr>
      <vt:lpstr>Calibri</vt:lpstr>
      <vt:lpstr>Tahoma</vt:lpstr>
      <vt:lpstr>Office Theme</vt:lpstr>
      <vt:lpstr>The Maryland SPARC Collaborative presents:  The Important Role of Executive Leadership in Helping Reduce Hospital C. difficile Rates  </vt:lpstr>
      <vt:lpstr>The Important Role of Executive Leadership in Helping Reduce Hospital C. difficile Rates</vt:lpstr>
      <vt:lpstr>Objectives</vt:lpstr>
      <vt:lpstr>PowerPoint Presentation</vt:lpstr>
      <vt:lpstr>PowerPoint Presentation</vt:lpstr>
      <vt:lpstr>PowerPoint Presentation</vt:lpstr>
      <vt:lpstr>About MedStar Health</vt:lpstr>
      <vt:lpstr>The starting point:  FY12 rate 8.95 </vt:lpstr>
      <vt:lpstr>PowerPoint Presentation</vt:lpstr>
      <vt:lpstr>“Inside-out” solution development</vt:lpstr>
      <vt:lpstr>The importance of diagnostic stewardship</vt:lpstr>
      <vt:lpstr>PowerPoint Presentation</vt:lpstr>
      <vt:lpstr>EHR Decision Support Tools</vt:lpstr>
      <vt:lpstr>PowerPoint Presentation</vt:lpstr>
      <vt:lpstr>PowerPoint Presentation</vt:lpstr>
      <vt:lpstr>PowerPoint Presentation</vt:lpstr>
      <vt:lpstr>PowerPoint Presentation</vt:lpstr>
      <vt:lpstr>MedStar Health Quality and Safety Program</vt:lpstr>
      <vt:lpstr>Driven by our Values:  “This is about doing the right thing” for the patient and family</vt:lpstr>
      <vt:lpstr>The Importance of Organizational Leadership and Safety Culture</vt:lpstr>
      <vt:lpstr>PowerPoint Presentation</vt:lpstr>
      <vt:lpstr>PowerPoint Presentation</vt:lpstr>
      <vt:lpstr>PowerPoint Presentation</vt:lpstr>
      <vt:lpstr>PowerPoint Presentation</vt:lpstr>
      <vt:lpstr>6-Year Safety Trend: SSE Rates</vt:lpstr>
      <vt:lpstr>PowerPoint Presentation</vt:lpstr>
      <vt:lpstr>Conclusion: Leadership commitment matters! </vt:lpstr>
      <vt:lpstr>PowerPoint Presentation</vt:lpstr>
    </vt:vector>
  </TitlesOfParts>
  <Company>Brand Savvy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Karanfil, Lynne V</dc:creator>
  <cp:lastModifiedBy>Robin Dillard</cp:lastModifiedBy>
  <cp:revision>114</cp:revision>
  <cp:lastPrinted>2019-06-07T18:48:44Z</cp:lastPrinted>
  <dcterms:created xsi:type="dcterms:W3CDTF">2019-04-15T18:57:15Z</dcterms:created>
  <dcterms:modified xsi:type="dcterms:W3CDTF">2019-06-17T17:37:03Z</dcterms:modified>
</cp:coreProperties>
</file>